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63" r:id="rId2"/>
    <p:sldId id="284" r:id="rId3"/>
    <p:sldId id="368" r:id="rId4"/>
    <p:sldId id="367" r:id="rId5"/>
    <p:sldId id="304" r:id="rId6"/>
    <p:sldId id="380" r:id="rId7"/>
    <p:sldId id="369" r:id="rId8"/>
    <p:sldId id="379" r:id="rId9"/>
    <p:sldId id="390" r:id="rId10"/>
    <p:sldId id="375" r:id="rId11"/>
    <p:sldId id="370" r:id="rId12"/>
    <p:sldId id="377" r:id="rId13"/>
    <p:sldId id="376" r:id="rId14"/>
    <p:sldId id="371" r:id="rId15"/>
    <p:sldId id="378" r:id="rId16"/>
    <p:sldId id="373" r:id="rId17"/>
    <p:sldId id="383" r:id="rId18"/>
    <p:sldId id="372" r:id="rId19"/>
    <p:sldId id="409" r:id="rId20"/>
    <p:sldId id="384" r:id="rId21"/>
    <p:sldId id="385" r:id="rId22"/>
    <p:sldId id="387" r:id="rId23"/>
    <p:sldId id="386" r:id="rId24"/>
    <p:sldId id="388" r:id="rId25"/>
    <p:sldId id="381" r:id="rId26"/>
    <p:sldId id="374" r:id="rId27"/>
    <p:sldId id="382" r:id="rId28"/>
    <p:sldId id="406" r:id="rId29"/>
    <p:sldId id="407" r:id="rId30"/>
    <p:sldId id="408" r:id="rId31"/>
    <p:sldId id="391" r:id="rId32"/>
    <p:sldId id="392" r:id="rId33"/>
    <p:sldId id="394" r:id="rId34"/>
    <p:sldId id="393" r:id="rId35"/>
    <p:sldId id="395" r:id="rId36"/>
    <p:sldId id="410" r:id="rId37"/>
    <p:sldId id="411" r:id="rId38"/>
    <p:sldId id="396" r:id="rId39"/>
    <p:sldId id="397" r:id="rId40"/>
    <p:sldId id="398" r:id="rId41"/>
    <p:sldId id="399" r:id="rId42"/>
    <p:sldId id="400" r:id="rId43"/>
    <p:sldId id="401" r:id="rId44"/>
    <p:sldId id="402" r:id="rId45"/>
    <p:sldId id="403" r:id="rId46"/>
    <p:sldId id="404" r:id="rId47"/>
    <p:sldId id="405" r:id="rId48"/>
    <p:sldId id="412" r:id="rId49"/>
    <p:sldId id="413" r:id="rId50"/>
    <p:sldId id="414" r:id="rId51"/>
    <p:sldId id="415" r:id="rId52"/>
    <p:sldId id="416" r:id="rId53"/>
    <p:sldId id="418" r:id="rId54"/>
    <p:sldId id="417" r:id="rId55"/>
    <p:sldId id="419" r:id="rId56"/>
    <p:sldId id="420" r:id="rId57"/>
    <p:sldId id="421" r:id="rId58"/>
    <p:sldId id="423" r:id="rId59"/>
    <p:sldId id="422" r:id="rId60"/>
    <p:sldId id="424" r:id="rId61"/>
    <p:sldId id="425" r:id="rId62"/>
    <p:sldId id="366" r:id="rId63"/>
    <p:sldId id="283" r:id="rId64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1EB2"/>
    <a:srgbClr val="CB05D5"/>
    <a:srgbClr val="22A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17" autoAdjust="0"/>
  </p:normalViewPr>
  <p:slideViewPr>
    <p:cSldViewPr>
      <p:cViewPr>
        <p:scale>
          <a:sx n="75" d="100"/>
          <a:sy n="75" d="100"/>
        </p:scale>
        <p:origin x="1426" y="5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>
              <a:defRPr sz="1200"/>
            </a:lvl1pPr>
          </a:lstStyle>
          <a:p>
            <a:fld id="{99A4A536-11FE-4CFE-A9E4-5C8C5CE626C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>
              <a:defRPr sz="1200"/>
            </a:lvl1pPr>
          </a:lstStyle>
          <a:p>
            <a:fld id="{B1CBCD29-CB91-45B4-9E06-ECC0DBE39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0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4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9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1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3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3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59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7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4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1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D30A-1A43-4CAE-956B-ABA2ABC5E487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0D0E-B15F-40F5-9BE5-437200C02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mailto:torgot@permsky.permkrai.ru" TargetMode="Externa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576" y="4841437"/>
            <a:ext cx="806489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ru-RU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Докладчик: Захарченко Татьяна Николаевна, начальник отдела развития предпринимательства и экономического анализа управления по развитию агропромышленного комплекса и предпринимательства администрации Пермского муниципального округа Пермского края</a:t>
            </a:r>
            <a:endParaRPr lang="ru-RU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6562" y="0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О предложениях по </a:t>
            </a:r>
            <a:r>
              <a:rPr lang="ru-RU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внесению </a:t>
            </a:r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изменений в Правила благоустройства в Пермском муниципальном округе Пермского края, в части касающейся </a:t>
            </a:r>
            <a:r>
              <a:rPr lang="ru-RU" sz="4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некапитальных строений, сооружений</a:t>
            </a:r>
            <a:endParaRPr lang="ru-RU" sz="4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2276872"/>
            <a:ext cx="8928992" cy="2324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000"/>
              </a:lnSpc>
            </a:pPr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Конструкции, требования к их 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материалам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100"/>
              </a:lnSpc>
            </a:pPr>
            <a:endParaRPr lang="ru-RU" sz="3500" b="1" dirty="0">
              <a:solidFill>
                <a:srgbClr val="0070C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092908"/>
              </p:ext>
            </p:extLst>
          </p:nvPr>
        </p:nvGraphicFramePr>
        <p:xfrm>
          <a:off x="107504" y="121920"/>
          <a:ext cx="8928992" cy="661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41096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3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"Павильон"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несущий </a:t>
                      </a: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каркас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 из гнутого стального листа (толщина металла не менее 4 мм), изготовлен методом резки и гибки с нанесением порошкового полимерного покрытия; из трубы профильной металлической, швеллера металлического и гнутых металлических элементов с нанесением порошкового полимерного покрытия (толщина металла не менее 3 мм)</a:t>
                      </a:r>
                      <a:endParaRPr lang="ru-RU" sz="2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3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endParaRPr lang="ru-RU" sz="30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каркас</a:t>
                      </a:r>
                      <a:r>
                        <a:rPr lang="ru-RU" sz="3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3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несущие сварные металлические конструкции</a:t>
                      </a:r>
                      <a:endParaRPr lang="ru-RU" sz="3000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34551"/>
              </p:ext>
            </p:extLst>
          </p:nvPr>
        </p:nvGraphicFramePr>
        <p:xfrm>
          <a:off x="107504" y="121920"/>
          <a:ext cx="8928992" cy="603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41096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3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"Павильон«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3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остекление: простое прозрачное (</a:t>
                      </a:r>
                      <a:r>
                        <a:rPr lang="ru-RU" sz="3000" u="sng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тонирование</a:t>
                      </a:r>
                      <a:r>
                        <a:rPr lang="ru-RU" sz="3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стекла </a:t>
                      </a:r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запрещается</a:t>
                      </a:r>
                      <a:r>
                        <a:rPr lang="ru-RU" sz="3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30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3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7938" marR="0" lvl="0" indent="-7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3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остекление: простое прозрачное с </a:t>
                      </a:r>
                      <a:r>
                        <a:rPr lang="ru-RU" sz="30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антивандальным покрытием</a:t>
                      </a:r>
                      <a:r>
                        <a:rPr lang="ru-RU" sz="3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без </a:t>
                      </a:r>
                      <a:r>
                        <a:rPr lang="ru-RU" sz="30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тонирования</a:t>
                      </a:r>
                    </a:p>
                    <a:p>
                      <a:pPr marL="7938" marR="0" lvl="0" indent="-7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3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оконные и дверные переплеты</a:t>
                      </a:r>
                    </a:p>
                    <a:p>
                      <a:pPr marL="7938" indent="-7938">
                        <a:buFont typeface="Wingdings" panose="05000000000000000000" pitchFamily="2" charset="2"/>
                        <a:buChar char="q"/>
                      </a:pPr>
                      <a:r>
                        <a:rPr lang="ru-RU" sz="3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цоколь: композит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2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628800"/>
            <a:ext cx="892899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Декоративные элементы внешней отделки, требования к их параметрам и материалам</a:t>
            </a:r>
            <a:endParaRPr lang="ru-RU" sz="6000" b="1" dirty="0">
              <a:solidFill>
                <a:schemeClr val="tx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69412"/>
              </p:ext>
            </p:extLst>
          </p:nvPr>
        </p:nvGraphicFramePr>
        <p:xfrm>
          <a:off x="107504" y="121921"/>
          <a:ext cx="8928992" cy="655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34463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280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6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6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6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"Павильон"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600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декоративные </a:t>
                      </a:r>
                      <a:r>
                        <a:rPr lang="ru-RU" sz="2600" u="sng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стойки</a:t>
                      </a:r>
                      <a:r>
                        <a:rPr lang="ru-RU" sz="2600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– металл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600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декоративные панели (</a:t>
                      </a:r>
                      <a:r>
                        <a:rPr lang="ru-RU" sz="2600" u="sng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рейки</a:t>
                      </a:r>
                      <a:r>
                        <a:rPr lang="ru-RU" sz="2600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) - металл, дерево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6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6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6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6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</a:t>
                      </a:r>
                      <a:r>
                        <a:rPr lang="ru-RU" sz="26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стойки</a:t>
                      </a:r>
                      <a:r>
                        <a:rPr lang="ru-RU" sz="26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 металл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6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панели, состоящие из </a:t>
                      </a:r>
                      <a:r>
                        <a:rPr lang="ru-RU" sz="26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реек</a:t>
                      </a:r>
                      <a:r>
                        <a:rPr lang="ru-RU" sz="26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 металл или дерево, </a:t>
                      </a:r>
                      <a:r>
                        <a:rPr lang="ru-RU" sz="26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ширина рейки не менее 0,04 м и не более 0,05 м, расстояние между ближайшими рейками - не менее 0,04 м и не более 0,05 м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6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6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87161"/>
              </p:ext>
            </p:extLst>
          </p:nvPr>
        </p:nvGraphicFramePr>
        <p:xfrm>
          <a:off x="107504" y="121921"/>
          <a:ext cx="8928992" cy="6263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775509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49078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3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"Павильон"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dirty="0" smtClean="0">
                          <a:latin typeface="Bookman Old Style" panose="020506040505050202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dirty="0" smtClean="0"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dirty="0" smtClean="0"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dirty="0" smtClean="0"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фриз: композит, пластик, дерево (толщина не менее 5-10 мм), металл (толщина не менее 1,5 мм),</a:t>
                      </a:r>
                      <a:r>
                        <a:rPr lang="ru-RU" sz="23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ысота фриза – 450 мм (киоск), 700 мм (павильон)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3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углы наружные для отделки внешних углов фасада (далее - </a:t>
                      </a:r>
                      <a:r>
                        <a:rPr lang="ru-RU" sz="23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наружные углы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): композит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панели для отделки фасадов: композит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фриз: композит, или пластик, или дерево (толщина материалов от 5 до 10 мм), или металл толщиной не менее 1,5 мм; высота фриза – 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0,4-0,5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 (киоск), 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0,6-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0,7 м</a:t>
                      </a:r>
                      <a:r>
                        <a:rPr lang="ru-RU" sz="23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(павильон)</a:t>
                      </a:r>
                      <a:endParaRPr lang="ru-RU" sz="23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6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44469"/>
              </p:ext>
            </p:extLst>
          </p:nvPr>
        </p:nvGraphicFramePr>
        <p:xfrm>
          <a:off x="35496" y="121920"/>
          <a:ext cx="9001000" cy="652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65802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6096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"Павильон"</a:t>
                      </a:r>
                    </a:p>
                    <a:p>
                      <a:pPr marL="0" marR="0" lvl="0" indent="158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700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допускаются </a:t>
                      </a:r>
                      <a:r>
                        <a:rPr lang="ru-RU" sz="2700" dirty="0" err="1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роллетные</a:t>
                      </a:r>
                      <a:r>
                        <a:rPr lang="ru-RU" sz="2700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системы (</a:t>
                      </a:r>
                      <a:r>
                        <a:rPr lang="ru-RU" sz="2700" dirty="0" err="1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рольставни</a:t>
                      </a:r>
                      <a:r>
                        <a:rPr lang="ru-RU" sz="2700" dirty="0" smtClean="0"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): металлические с механическим или электрическим приводом (при необходимости)</a:t>
                      </a:r>
                    </a:p>
                    <a:p>
                      <a:pPr marL="0" marR="0" lvl="0" indent="158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вентиляционные решетки: металлические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7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допускаются </a:t>
                      </a:r>
                      <a:r>
                        <a:rPr lang="ru-RU" sz="27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роллетные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системы (</a:t>
                      </a:r>
                      <a:r>
                        <a:rPr lang="ru-RU" sz="27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рольставни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): металлические с механическим или электрическим приводом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endParaRPr lang="ru-RU" sz="27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допускаются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вентиляционные решетки: металл</a:t>
                      </a:r>
                      <a:endParaRPr lang="ru-RU" sz="27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628800"/>
            <a:ext cx="892899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к размещению декоративных элементов внешней отделки</a:t>
            </a:r>
            <a:endParaRPr lang="ru-RU" sz="6000" b="1" dirty="0">
              <a:solidFill>
                <a:schemeClr val="tx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57695"/>
              </p:ext>
            </p:extLst>
          </p:nvPr>
        </p:nvGraphicFramePr>
        <p:xfrm>
          <a:off x="107504" y="121920"/>
          <a:ext cx="8928992" cy="6778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63414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828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"Павильон"</a:t>
                      </a:r>
                    </a:p>
                    <a:p>
                      <a:pPr marL="0" indent="0"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панели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должны быть на главном, боковом фасаде, за исключением киоска "Печать" типа 1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 виде горизонтальных реек размещаются у дверного проема на дворовом фасаде</a:t>
                      </a:r>
                      <a:endParaRPr lang="ru-RU" sz="25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2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Декоративная панель </a:t>
                      </a:r>
                      <a:endParaRPr lang="ru-RU" sz="2100" b="1" u="sng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21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дворовом</a:t>
                      </a: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фасаде: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киоска: непосредственно у двери, </a:t>
                      </a:r>
                      <a:r>
                        <a:rPr lang="ru-RU" sz="21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одна</a:t>
                      </a: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декоративная панель с </a:t>
                      </a:r>
                      <a:r>
                        <a:rPr lang="ru-RU" sz="21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горизонтальным</a:t>
                      </a: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расположением реек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павильона: панели*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главном</a:t>
                      </a: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фасаде: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киоска: панели*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павильона: </a:t>
                      </a:r>
                      <a:r>
                        <a:rPr lang="ru-RU" sz="21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одна</a:t>
                      </a: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21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несколько</a:t>
                      </a: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декоративных панелей*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боковом</a:t>
                      </a: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фасаде: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павильона: панели*</a:t>
                      </a:r>
                      <a:r>
                        <a:rPr lang="ru-RU" sz="21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*с вертикальным и (или) горизонтальным расположением реек</a:t>
                      </a:r>
                      <a:endParaRPr lang="ru-RU" sz="2100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сультант Плюс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496944" cy="1982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8784976" cy="1774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Консультант Плю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53136"/>
            <a:ext cx="8784976" cy="2122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59632" y="44624"/>
            <a:ext cx="69150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Примеры допустимого оформления киосков, павильонов</a:t>
            </a:r>
            <a:endParaRPr lang="ru-RU" sz="30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724196" cy="10617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71600" y="332656"/>
            <a:ext cx="7848872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Основание для формулирования </a:t>
            </a:r>
            <a:r>
              <a:rPr lang="ru-RU" sz="345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предложений</a:t>
            </a:r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по </a:t>
            </a:r>
            <a:r>
              <a:rPr lang="ru-RU" sz="345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внесению</a:t>
            </a:r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изменений в </a:t>
            </a:r>
            <a:r>
              <a:rPr lang="ru-RU" sz="345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Правила</a:t>
            </a:r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345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благоустройства в Пермском муниципальном округе Пермского </a:t>
            </a:r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края</a:t>
            </a:r>
            <a:r>
              <a:rPr lang="ru-RU" sz="3450" baseline="30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1</a:t>
            </a:r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(далее соответственно – предложения, Правила):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письмо ГБУ Пермского края «Институт территориального планирования» от 25 июля </a:t>
            </a:r>
            <a:b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</a:br>
            <a:r>
              <a:rPr lang="ru-RU" sz="345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2024 г. № 31.4-01-21/3-406</a:t>
            </a:r>
            <a:endParaRPr lang="ru-RU" sz="345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9036496" cy="365125"/>
          </a:xfrm>
        </p:spPr>
        <p:txBody>
          <a:bodyPr/>
          <a:lstStyle/>
          <a:p>
            <a:pPr algn="l"/>
            <a:r>
              <a:rPr lang="ru-RU" sz="2000" baseline="30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Утверждены решением Думы Пермского муниципального округа от 23 марта 2023 г. № 134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77658"/>
              </p:ext>
            </p:extLst>
          </p:nvPr>
        </p:nvGraphicFramePr>
        <p:xfrm>
          <a:off x="107504" y="0"/>
          <a:ext cx="8928992" cy="673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62417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8069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"Павильон"</a:t>
                      </a:r>
                    </a:p>
                    <a:p>
                      <a:pPr marL="0" indent="0" algn="ctr"/>
                      <a:r>
                        <a:rPr lang="ru-RU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панели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ширина на главном и боковом фасадах должна быть равной (кратной) ширине членения оконных переплетов (импост)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2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панели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ширина,</a:t>
                      </a:r>
                      <a:r>
                        <a:rPr lang="ru-RU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равная ширине 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одного или нескольких остеклений между оконными переплетами фасадов киоска (павильона), включая переплеты такого остекления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допускается ее размещение на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боковом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фасаде киоска (павильона) шириной,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равной ширине 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бокового фасада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расположение реек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вертикально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горизонтальн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 одновременно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 пределах одной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панели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допускается</a:t>
                      </a:r>
                      <a:endParaRPr lang="ru-RU" sz="2200" u="sng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29189"/>
              </p:ext>
            </p:extLst>
          </p:nvPr>
        </p:nvGraphicFramePr>
        <p:xfrm>
          <a:off x="107504" y="121920"/>
          <a:ext cx="8928992" cy="6751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54014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6934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"Павильон"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элементы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 периметру НО должны иметь одинаковую высотную отметку, образовывая единый контур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их</a:t>
                      </a:r>
                      <a:r>
                        <a:rPr lang="ru-RU" sz="25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</a:t>
                      </a: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ерхняя отметка внешней отделки должна совпадать с верхней отметкой фриза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2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панели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их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верхняя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высотная отметка должна совпадать с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верхней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высотной отметкой фриза,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за исключением 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панели, расположенной непосредственно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у двери 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</a:t>
                      </a:r>
                      <a:r>
                        <a:rPr lang="ru-RU" sz="2200" kern="1200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павильона) на дворовом фасаде, верхняя высотная отметка которой может совпадать с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нижней 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высотной отметкой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фриза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их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нижняя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высотная отметка должна достигать </a:t>
                      </a:r>
                      <a:r>
                        <a:rPr lang="ru-RU" sz="2200" u="sng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цоколя</a:t>
                      </a:r>
                      <a:endParaRPr lang="ru-RU" sz="2200" u="sng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628800"/>
            <a:ext cx="89289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Дополнительные </a:t>
            </a:r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к типовым проектам </a:t>
            </a:r>
            <a:endParaRPr lang="ru-RU" sz="6000" b="1" dirty="0">
              <a:solidFill>
                <a:schemeClr val="tx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0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766367"/>
              </p:ext>
            </p:extLst>
          </p:nvPr>
        </p:nvGraphicFramePr>
        <p:xfrm>
          <a:off x="107504" y="121920"/>
          <a:ext cx="8928992" cy="66078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54014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6934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 случае размещения НО на неровной поверхности земли конструкция несущего каркаса должна предусматривать возможность регулировки уровня установки НО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Роллетные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системы (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рольставни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 не должны выходить за декоративные элементы внешней отделки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 случае неровной поверхности размещение киоска (павильона) должно предусматривать его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размещение в ровной горизонтальной плоскости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Роллетные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системы не должны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перекрывать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декоративные элементы внешней отделки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8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621982"/>
              </p:ext>
            </p:extLst>
          </p:nvPr>
        </p:nvGraphicFramePr>
        <p:xfrm>
          <a:off x="107504" y="121920"/>
          <a:ext cx="8928992" cy="6797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54014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6934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допускается внешняя и внутренняя система кондиционирования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внешнее кондиционирование: внешний блок располагается на крыше (кровле), высота которого не может превышать фриз, со скрытым отводом конденсата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внутреннее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кондициониро-вание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 приток и отток воздуха происходят через два отверстия в ограждающей конструкции диаметром не более 200 мм, закрытые вентиляционными решетками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0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0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допускается внешняя и внутренняя система кондиционирования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 внешнем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кондицио-нировании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внешний блок кондиционера располагается на крыше (кровле) киоска (павильона)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Char char="ü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чтобы высота не превышала высоту фриза,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а при отсутствии</a:t>
                      </a:r>
                      <a:r>
                        <a:rPr lang="ru-RU" sz="2000" kern="1200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технической возможности - </a:t>
                      </a:r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 центру крыши (кровли) с использованием маскирующего ограждения (экрана, решетки), соответствующего цвету фриза киоска (павильона), со скрытым отводом конденсата</a:t>
                      </a:r>
                      <a:endParaRPr lang="ru-RU" sz="2000" u="sng" kern="1200" dirty="0" smtClean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58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1628800"/>
            <a:ext cx="892899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к цветовому решению конструкций и элементов внешней отделки</a:t>
            </a:r>
            <a:endParaRPr lang="ru-RU" sz="6000" b="1" dirty="0">
              <a:solidFill>
                <a:schemeClr val="tx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9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22144"/>
              </p:ext>
            </p:extLst>
          </p:nvPr>
        </p:nvGraphicFramePr>
        <p:xfrm>
          <a:off x="107504" y="121920"/>
          <a:ext cx="8928992" cy="670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44831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702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2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b="1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RAL 8017 шоколадно-коричневый, RAL 7016 </a:t>
                      </a:r>
                      <a:r>
                        <a:rPr lang="ru-RU" sz="2200" b="1" u="none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антрацитово</a:t>
                      </a:r>
                      <a:r>
                        <a:rPr lang="ru-RU" sz="2200" b="1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-серый: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несущий каркас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оконные и дверные переплеты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ограждающая конструкция</a:t>
                      </a: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стойки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роллетные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системы (</a:t>
                      </a:r>
                      <a:r>
                        <a:rPr lang="ru-RU" sz="22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рольставни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вентиляционные решетки</a:t>
                      </a: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цоколь</a:t>
                      </a: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должны соответствовать выбранному RAL для каркаса</a:t>
                      </a:r>
                      <a:endParaRPr lang="ru-RU" sz="2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2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RAL 8017 (шоколадно-коричневый) или RAL 7016 (</a:t>
                      </a:r>
                      <a:r>
                        <a:rPr lang="ru-RU" sz="22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антрацитово</a:t>
                      </a:r>
                      <a:r>
                        <a:rPr lang="ru-RU" sz="2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-серый):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панели для отделки фасадов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оконные и дверные переплеты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наружные углы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вентиляционные решетки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цоколь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фриз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роллетные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системы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стойки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должны быть изготовлены в едином цвете</a:t>
                      </a:r>
                      <a:endParaRPr lang="ru-RU" sz="2200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7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60851"/>
              </p:ext>
            </p:extLst>
          </p:nvPr>
        </p:nvGraphicFramePr>
        <p:xfrm>
          <a:off x="107504" y="121920"/>
          <a:ext cx="8928992" cy="6617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44831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702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1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1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1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1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RAL 1013 жемчужно-белый, RAL 1015 светлая слоновая кость: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панели (рейки)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2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киоска, павильона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RAL 1013 (жемчужно-белый) или RAL 1015 (светлая слоновая кость):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декоративные панели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1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1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pic>
        <p:nvPicPr>
          <p:cNvPr id="5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80920" cy="53285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31640" y="4996"/>
            <a:ext cx="70489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Примеры конструкций, декоративных элементов внешней</a:t>
            </a:r>
          </a:p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 киосков, павильонов</a:t>
            </a:r>
          </a:p>
        </p:txBody>
      </p:sp>
    </p:spTree>
    <p:extLst>
      <p:ext uri="{BB962C8B-B14F-4D97-AF65-F5344CB8AC3E}">
        <p14:creationId xmlns:p14="http://schemas.microsoft.com/office/powerpoint/2010/main" val="3729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188640"/>
            <a:ext cx="7913027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Цветовое решение конструкций и декоративных элементов</a:t>
            </a:r>
          </a:p>
          <a:p>
            <a:pPr algn="ctr"/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внешней отделки киосков, павильонов</a:t>
            </a:r>
          </a:p>
          <a:p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 </a:t>
            </a:r>
          </a:p>
        </p:txBody>
      </p:sp>
      <p:pic>
        <p:nvPicPr>
          <p:cNvPr id="6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6"/>
            <a:ext cx="8640960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73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724196" cy="10617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5256" y="1700808"/>
            <a:ext cx="8873970" cy="5093702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Гамово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Ермаши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Заречная,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Осенцы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Сакмары,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Шульгино,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п</a:t>
            </a:r>
            <a:r>
              <a:rPr lang="ru-RU" sz="2500" u="sng" dirty="0">
                <a:latin typeface="Bookman Old Style" panose="02050604050505020204" pitchFamily="18" charset="0"/>
              </a:rPr>
              <a:t>. Ферма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п</a:t>
            </a:r>
            <a:r>
              <a:rPr lang="ru-RU" sz="2500" dirty="0">
                <a:latin typeface="Bookman Old Style" panose="02050604050505020204" pitchFamily="18" charset="0"/>
              </a:rPr>
              <a:t>. Горный,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Нестюково,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Устиново,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Мостовая,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Кондратово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Берег Камы,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Култаево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Аникино,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Башкултаево</a:t>
            </a:r>
            <a:r>
              <a:rPr lang="ru-RU" sz="2500" dirty="0">
                <a:latin typeface="Bookman Old Style" panose="02050604050505020204" pitchFamily="18" charset="0"/>
              </a:rPr>
              <a:t>, д. </a:t>
            </a:r>
            <a:r>
              <a:rPr lang="ru-RU" sz="2500" dirty="0" err="1">
                <a:latin typeface="Bookman Old Style" panose="02050604050505020204" pitchFamily="18" charset="0"/>
              </a:rPr>
              <a:t>Кичаново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Косотуриха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Мокино,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п</a:t>
            </a:r>
            <a:r>
              <a:rPr lang="ru-RU" sz="2500" dirty="0">
                <a:latin typeface="Bookman Old Style" panose="02050604050505020204" pitchFamily="18" charset="0"/>
              </a:rPr>
              <a:t>. Протасы,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Чуваки,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Шумки,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Нижние Муллы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Валевая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Заполье</a:t>
            </a:r>
            <a:r>
              <a:rPr lang="ru-RU" sz="2500" dirty="0" smtClean="0">
                <a:latin typeface="Bookman Old Style" panose="02050604050505020204" pitchFamily="18" charset="0"/>
              </a:rPr>
              <a:t>,</a:t>
            </a:r>
          </a:p>
          <a:p>
            <a:r>
              <a:rPr lang="ru-RU" sz="2500" dirty="0" smtClean="0">
                <a:latin typeface="Bookman Old Style" panose="02050604050505020204" pitchFamily="18" charset="0"/>
              </a:rPr>
              <a:t> </a:t>
            </a:r>
            <a:r>
              <a:rPr lang="ru-RU" sz="2500" dirty="0">
                <a:latin typeface="Bookman Old Style" panose="02050604050505020204" pitchFamily="18" charset="0"/>
              </a:rPr>
              <a:t>д. Мураши,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п</a:t>
            </a:r>
            <a:r>
              <a:rPr lang="ru-RU" sz="2500" dirty="0">
                <a:latin typeface="Bookman Old Style" panose="02050604050505020204" pitchFamily="18" charset="0"/>
              </a:rPr>
              <a:t>. Объект КРП,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Петровка,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Шилово,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Лобаново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Большой </a:t>
            </a:r>
            <a:r>
              <a:rPr lang="ru-RU" sz="2500" dirty="0" err="1">
                <a:latin typeface="Bookman Old Style" panose="02050604050505020204" pitchFamily="18" charset="0"/>
              </a:rPr>
              <a:t>Буртым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Горбуново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Клестята,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Кочкино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п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Мулянка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Кольцово,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Кояново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-22860"/>
            <a:ext cx="878497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ts val="3600"/>
              </a:lnSpc>
            </a:pPr>
            <a:r>
              <a:rPr lang="ru-RU" sz="3150" dirty="0">
                <a:solidFill>
                  <a:srgbClr val="0070C0"/>
                </a:solidFill>
                <a:latin typeface="Bookman Old Style" panose="02050604050505020204" pitchFamily="18" charset="0"/>
              </a:rPr>
              <a:t>Требования к внешнему виду, к размеру </a:t>
            </a:r>
            <a:r>
              <a:rPr lang="ru-RU" sz="315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нестационарных </a:t>
            </a:r>
            <a:r>
              <a:rPr lang="ru-RU" sz="3150" dirty="0">
                <a:solidFill>
                  <a:srgbClr val="0070C0"/>
                </a:solidFill>
                <a:latin typeface="Bookman Old Style" panose="02050604050505020204" pitchFamily="18" charset="0"/>
              </a:rPr>
              <a:t>т</a:t>
            </a:r>
            <a:r>
              <a:rPr lang="ru-RU" sz="315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орговых объектов (далее – НТО) </a:t>
            </a:r>
            <a:r>
              <a:rPr lang="ru-RU" sz="3150" i="1" u="sng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установлены</a:t>
            </a:r>
            <a:r>
              <a:rPr lang="ru-RU" sz="315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ru-RU" sz="3150" dirty="0">
                <a:solidFill>
                  <a:srgbClr val="0070C0"/>
                </a:solidFill>
                <a:latin typeface="Bookman Old Style" panose="02050604050505020204" pitchFamily="18" charset="0"/>
              </a:rPr>
              <a:t>в населенных пунктах:</a:t>
            </a:r>
          </a:p>
          <a:p>
            <a:pPr indent="450215" algn="ctr">
              <a:spcAft>
                <a:spcPts val="0"/>
              </a:spcAft>
            </a:pPr>
            <a:endParaRPr lang="ru-RU" sz="3500" b="1" dirty="0">
              <a:solidFill>
                <a:srgbClr val="0070C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188640"/>
            <a:ext cx="79130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Примеры группировки киосков, павильонов </a:t>
            </a:r>
          </a:p>
        </p:txBody>
      </p:sp>
      <p:pic>
        <p:nvPicPr>
          <p:cNvPr id="5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136904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Консультант Плюс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7992888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496" y="1124744"/>
            <a:ext cx="89289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000"/>
              </a:lnSpc>
            </a:pPr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к типовым проектам </a:t>
            </a:r>
            <a:r>
              <a:rPr lang="ru-RU" sz="60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вендинговых</a:t>
            </a:r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автоматов</a:t>
            </a:r>
          </a:p>
          <a:p>
            <a:pPr algn="ctr">
              <a:lnSpc>
                <a:spcPts val="6000"/>
              </a:lnSpc>
            </a:pP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(ранее не были установлены)!</a:t>
            </a:r>
            <a:endParaRPr lang="ru-RU" sz="6000" dirty="0">
              <a:solidFill>
                <a:schemeClr val="tx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260648"/>
            <a:ext cx="8928992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Размеры </a:t>
            </a:r>
            <a:r>
              <a:rPr lang="ru-RU" sz="4500" b="1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вендинговых</a:t>
            </a:r>
            <a:r>
              <a:rPr lang="ru-RU" sz="45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автоматов</a:t>
            </a:r>
            <a:endParaRPr lang="ru-RU" sz="45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500" u="sng" dirty="0" err="1" smtClean="0">
                <a:latin typeface="Bookman Old Style" panose="02050604050505020204" pitchFamily="18" charset="0"/>
              </a:rPr>
              <a:t>вендинговый</a:t>
            </a:r>
            <a:r>
              <a:rPr lang="ru-RU" sz="3500" u="sng" dirty="0" smtClean="0">
                <a:latin typeface="Bookman Old Style" panose="02050604050505020204" pitchFamily="18" charset="0"/>
              </a:rPr>
              <a:t> </a:t>
            </a:r>
            <a:r>
              <a:rPr lang="ru-RU" sz="3500" u="sng" dirty="0">
                <a:latin typeface="Bookman Old Style" panose="02050604050505020204" pitchFamily="18" charset="0"/>
              </a:rPr>
              <a:t>автомат: </a:t>
            </a:r>
            <a:endParaRPr lang="ru-RU" sz="3500" u="sng" dirty="0" smtClean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500" dirty="0" smtClean="0">
                <a:latin typeface="Bookman Old Style" panose="02050604050505020204" pitchFamily="18" charset="0"/>
              </a:rPr>
              <a:t>длина </a:t>
            </a:r>
            <a:r>
              <a:rPr lang="ru-RU" sz="3500" dirty="0">
                <a:latin typeface="Bookman Old Style" panose="02050604050505020204" pitchFamily="18" charset="0"/>
              </a:rPr>
              <a:t>- от 2,25 м до 2,75 </a:t>
            </a:r>
            <a:r>
              <a:rPr lang="ru-RU" sz="3500" dirty="0" smtClean="0">
                <a:latin typeface="Bookman Old Style" panose="02050604050505020204" pitchFamily="18" charset="0"/>
              </a:rPr>
              <a:t>м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500" dirty="0" smtClean="0">
                <a:latin typeface="Bookman Old Style" panose="02050604050505020204" pitchFamily="18" charset="0"/>
              </a:rPr>
              <a:t>ширина </a:t>
            </a:r>
            <a:r>
              <a:rPr lang="ru-RU" sz="3500" dirty="0">
                <a:latin typeface="Bookman Old Style" panose="02050604050505020204" pitchFamily="18" charset="0"/>
              </a:rPr>
              <a:t>- от 1,9 м до 2,3 </a:t>
            </a:r>
            <a:r>
              <a:rPr lang="ru-RU" sz="3500" dirty="0" smtClean="0">
                <a:latin typeface="Bookman Old Style" panose="02050604050505020204" pitchFamily="18" charset="0"/>
              </a:rPr>
              <a:t>м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500" dirty="0" smtClean="0">
                <a:latin typeface="Bookman Old Style" panose="02050604050505020204" pitchFamily="18" charset="0"/>
              </a:rPr>
              <a:t>высота </a:t>
            </a:r>
            <a:r>
              <a:rPr lang="ru-RU" sz="3500" dirty="0">
                <a:latin typeface="Bookman Old Style" panose="02050604050505020204" pitchFamily="18" charset="0"/>
              </a:rPr>
              <a:t>- не более 4,21 </a:t>
            </a:r>
            <a:r>
              <a:rPr lang="ru-RU" sz="3500" dirty="0" smtClean="0">
                <a:latin typeface="Bookman Old Style" panose="02050604050505020204" pitchFamily="18" charset="0"/>
              </a:rPr>
              <a:t>м</a:t>
            </a:r>
            <a:endParaRPr lang="ru-RU" sz="3500" dirty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500" u="sng" dirty="0" err="1" smtClean="0">
                <a:latin typeface="Bookman Old Style" panose="02050604050505020204" pitchFamily="18" charset="0"/>
              </a:rPr>
              <a:t>вендинговый</a:t>
            </a:r>
            <a:r>
              <a:rPr lang="ru-RU" sz="3500" u="sng" dirty="0" smtClean="0">
                <a:latin typeface="Bookman Old Style" panose="02050604050505020204" pitchFamily="18" charset="0"/>
              </a:rPr>
              <a:t> </a:t>
            </a:r>
            <a:r>
              <a:rPr lang="ru-RU" sz="3500" u="sng" dirty="0">
                <a:latin typeface="Bookman Old Style" panose="02050604050505020204" pitchFamily="18" charset="0"/>
              </a:rPr>
              <a:t>автомат с пеналом для выдачи пустой тары (далее - пенал</a:t>
            </a:r>
            <a:r>
              <a:rPr lang="ru-RU" sz="3500" u="sng" dirty="0" smtClean="0">
                <a:latin typeface="Bookman Old Style" panose="02050604050505020204" pitchFamily="18" charset="0"/>
              </a:rPr>
              <a:t>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500" dirty="0" smtClean="0">
                <a:latin typeface="Bookman Old Style" panose="02050604050505020204" pitchFamily="18" charset="0"/>
              </a:rPr>
              <a:t> </a:t>
            </a:r>
            <a:r>
              <a:rPr lang="ru-RU" sz="3500" dirty="0">
                <a:latin typeface="Bookman Old Style" panose="02050604050505020204" pitchFamily="18" charset="0"/>
              </a:rPr>
              <a:t>длина - от 2,25 м до 2,75 м, </a:t>
            </a:r>
            <a:endParaRPr lang="ru-RU" sz="3500" dirty="0" smtClean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500" dirty="0" smtClean="0">
                <a:latin typeface="Bookman Old Style" panose="02050604050505020204" pitchFamily="18" charset="0"/>
              </a:rPr>
              <a:t>ширина </a:t>
            </a:r>
            <a:r>
              <a:rPr lang="ru-RU" sz="3500" dirty="0">
                <a:latin typeface="Bookman Old Style" panose="02050604050505020204" pitchFamily="18" charset="0"/>
              </a:rPr>
              <a:t>- от 1,9 м до 2,3 м, </a:t>
            </a:r>
            <a:endParaRPr lang="ru-RU" sz="3500" dirty="0" smtClean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500" dirty="0" smtClean="0">
                <a:latin typeface="Bookman Old Style" panose="02050604050505020204" pitchFamily="18" charset="0"/>
              </a:rPr>
              <a:t>высота </a:t>
            </a:r>
            <a:r>
              <a:rPr lang="ru-RU" sz="3500" dirty="0">
                <a:latin typeface="Bookman Old Style" panose="02050604050505020204" pitchFamily="18" charset="0"/>
              </a:rPr>
              <a:t>- не более 4,21 </a:t>
            </a:r>
            <a:r>
              <a:rPr lang="ru-RU" sz="3500" dirty="0" smtClean="0">
                <a:latin typeface="Bookman Old Style" panose="02050604050505020204" pitchFamily="18" charset="0"/>
              </a:rPr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37136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9188"/>
            <a:ext cx="8928992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Конструкции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требования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их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материалам</a:t>
            </a:r>
          </a:p>
          <a:p>
            <a:pPr indent="15875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каркас</a:t>
            </a:r>
            <a:r>
              <a:rPr lang="ru-RU" sz="2500" dirty="0">
                <a:latin typeface="Bookman Old Style" panose="02050604050505020204" pitchFamily="18" charset="0"/>
              </a:rPr>
              <a:t>: несущие сварные металлические </a:t>
            </a:r>
            <a:r>
              <a:rPr lang="ru-RU" sz="2500" dirty="0" smtClean="0">
                <a:latin typeface="Bookman Old Style" panose="02050604050505020204" pitchFamily="18" charset="0"/>
              </a:rPr>
              <a:t>конструкции</a:t>
            </a:r>
            <a:endParaRPr lang="ru-RU" sz="2500" dirty="0">
              <a:latin typeface="Bookman Old Style" panose="02050604050505020204" pitchFamily="18" charset="0"/>
            </a:endParaRPr>
          </a:p>
          <a:p>
            <a:pPr indent="15875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бак </a:t>
            </a:r>
            <a:r>
              <a:rPr lang="ru-RU" sz="2500" dirty="0">
                <a:latin typeface="Bookman Old Style" panose="02050604050505020204" pitchFamily="18" charset="0"/>
              </a:rPr>
              <a:t>на верхней части каркаса </a:t>
            </a:r>
            <a:r>
              <a:rPr lang="ru-RU" sz="2500" dirty="0" err="1">
                <a:latin typeface="Bookman Old Style" panose="02050604050505020204" pitchFamily="18" charset="0"/>
              </a:rPr>
              <a:t>вендингового</a:t>
            </a:r>
            <a:r>
              <a:rPr lang="ru-RU" sz="2500" dirty="0">
                <a:latin typeface="Bookman Old Style" panose="02050604050505020204" pitchFamily="18" charset="0"/>
              </a:rPr>
              <a:t> автомата в виде цилиндра с усеченной конической </a:t>
            </a:r>
            <a:r>
              <a:rPr lang="ru-RU" sz="2500" dirty="0" smtClean="0">
                <a:latin typeface="Bookman Old Style" panose="02050604050505020204" pitchFamily="18" charset="0"/>
              </a:rPr>
              <a:t>крышей</a:t>
            </a:r>
            <a:endParaRPr lang="ru-RU" sz="2500" dirty="0">
              <a:latin typeface="Bookman Old Style" panose="02050604050505020204" pitchFamily="18" charset="0"/>
            </a:endParaRPr>
          </a:p>
          <a:p>
            <a:pPr indent="15875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дверь</a:t>
            </a:r>
            <a:endParaRPr lang="ru-RU" sz="2500" dirty="0">
              <a:latin typeface="Bookman Old Style" panose="02050604050505020204" pitchFamily="18" charset="0"/>
            </a:endParaRPr>
          </a:p>
          <a:p>
            <a:pPr indent="15875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лицевая </a:t>
            </a:r>
            <a:r>
              <a:rPr lang="ru-RU" sz="2500" dirty="0">
                <a:latin typeface="Bookman Old Style" panose="02050604050505020204" pitchFamily="18" charset="0"/>
              </a:rPr>
              <a:t>панель на автоматическом модуле, включающая в себя: дисплей, информационную панель для размещения информации, доводимой до покупателей, </a:t>
            </a:r>
            <a:r>
              <a:rPr lang="ru-RU" sz="2500" dirty="0" err="1">
                <a:latin typeface="Bookman Old Style" panose="02050604050505020204" pitchFamily="18" charset="0"/>
              </a:rPr>
              <a:t>монетоприемник</a:t>
            </a:r>
            <a:r>
              <a:rPr lang="ru-RU" sz="2500" dirty="0">
                <a:latin typeface="Bookman Old Style" panose="02050604050505020204" pitchFamily="18" charset="0"/>
              </a:rPr>
              <a:t> и (или) терминал для безналичной системы расчета, полость для розлива </a:t>
            </a:r>
            <a:r>
              <a:rPr lang="ru-RU" sz="2500" dirty="0" smtClean="0">
                <a:latin typeface="Bookman Old Style" panose="02050604050505020204" pitchFamily="18" charset="0"/>
              </a:rPr>
              <a:t>воды</a:t>
            </a:r>
            <a:endParaRPr lang="ru-RU" sz="2500" dirty="0">
              <a:latin typeface="Bookman Old Style" panose="02050604050505020204" pitchFamily="18" charset="0"/>
            </a:endParaRPr>
          </a:p>
          <a:p>
            <a:pPr indent="15875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навес</a:t>
            </a:r>
            <a:r>
              <a:rPr lang="ru-RU" sz="2500" dirty="0">
                <a:latin typeface="Bookman Old Style" panose="02050604050505020204" pitchFamily="18" charset="0"/>
              </a:rPr>
              <a:t>, защищающий от атмосферных осадков (далее - навес): </a:t>
            </a:r>
            <a:r>
              <a:rPr lang="ru-RU" sz="2500" dirty="0" smtClean="0">
                <a:latin typeface="Bookman Old Style" panose="02050604050505020204" pitchFamily="18" charset="0"/>
              </a:rPr>
              <a:t>металл</a:t>
            </a:r>
            <a:endParaRPr lang="ru-RU" sz="2500" dirty="0">
              <a:latin typeface="Bookman Old Style" panose="02050604050505020204" pitchFamily="18" charset="0"/>
            </a:endParaRPr>
          </a:p>
          <a:p>
            <a:pPr algn="r"/>
            <a:endParaRPr lang="ru-RU" sz="25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8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Декоративные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элементы внешней </a:t>
            </a:r>
            <a:endParaRPr lang="ru-RU" sz="27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отделки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, требования к их параметрам </a:t>
            </a:r>
            <a:endParaRPr lang="ru-RU" sz="27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и материалам: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декоративные </a:t>
            </a:r>
            <a:r>
              <a:rPr lang="ru-RU" sz="27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панели: металл или дерево, с вертикальным расположением реек, ширина рейки не менее 0,04 м и не более 0,05 м, расстояние между ближайшими рейками - не менее 0,04 м и не более 0,05 </a:t>
            </a: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м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декоративные </a:t>
            </a:r>
            <a:r>
              <a:rPr lang="ru-RU" sz="27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полосы на баке: пластик или композит, толщина не менее 5 </a:t>
            </a: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мм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наружные </a:t>
            </a:r>
            <a:r>
              <a:rPr lang="ru-RU" sz="27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углы: </a:t>
            </a: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металл</a:t>
            </a:r>
          </a:p>
          <a:p>
            <a:pPr algn="just">
              <a:spcAft>
                <a:spcPts val="0"/>
              </a:spcAft>
            </a:pPr>
            <a:endParaRPr lang="ru-RU" sz="27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Иные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элементы внешней отделки, требования к их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материалам: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допускается </a:t>
            </a:r>
            <a:r>
              <a:rPr lang="ru-RU" sz="27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пенал: </a:t>
            </a: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металл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допускается </a:t>
            </a:r>
            <a:r>
              <a:rPr lang="ru-RU" sz="27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подставка для тары: </a:t>
            </a:r>
            <a:r>
              <a:rPr lang="ru-RU" sz="27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металл</a:t>
            </a:r>
            <a:endParaRPr lang="ru-RU" sz="27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71527"/>
            <a:ext cx="8964488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</a:t>
            </a:r>
            <a:r>
              <a:rPr lang="ru-RU" sz="35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размещению декоративных элементов 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внешней </a:t>
            </a:r>
            <a:r>
              <a:rPr lang="ru-RU" sz="35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отделки:</a:t>
            </a:r>
          </a:p>
          <a:p>
            <a:r>
              <a:rPr lang="ru-RU" sz="3300" b="1" i="1" dirty="0">
                <a:latin typeface="Bookman Old Style" panose="02050604050505020204" pitchFamily="18" charset="0"/>
              </a:rPr>
              <a:t>Д</a:t>
            </a:r>
            <a:r>
              <a:rPr lang="ru-RU" sz="3300" b="1" i="1" dirty="0" smtClean="0">
                <a:latin typeface="Bookman Old Style" panose="02050604050505020204" pitchFamily="18" charset="0"/>
              </a:rPr>
              <a:t>екоративные панели</a:t>
            </a: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300" dirty="0" smtClean="0">
                <a:latin typeface="Bookman Old Style" panose="02050604050505020204" pitchFamily="18" charset="0"/>
              </a:rPr>
              <a:t>размещаются </a:t>
            </a:r>
            <a:r>
              <a:rPr lang="ru-RU" sz="3300" dirty="0">
                <a:latin typeface="Bookman Old Style" panose="02050604050505020204" pitchFamily="18" charset="0"/>
              </a:rPr>
              <a:t>на боковых фасадах, пенале (при его наличии</a:t>
            </a:r>
            <a:r>
              <a:rPr lang="ru-RU" sz="3300" dirty="0" smtClean="0">
                <a:latin typeface="Bookman Old Style" panose="02050604050505020204" pitchFamily="18" charset="0"/>
              </a:rPr>
              <a:t>)</a:t>
            </a:r>
            <a:endParaRPr lang="ru-RU" sz="33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300" dirty="0" smtClean="0">
                <a:latin typeface="Bookman Old Style" panose="02050604050505020204" pitchFamily="18" charset="0"/>
              </a:rPr>
              <a:t>должны </a:t>
            </a:r>
            <a:r>
              <a:rPr lang="ru-RU" sz="3300" dirty="0">
                <a:latin typeface="Bookman Old Style" panose="02050604050505020204" pitchFamily="18" charset="0"/>
              </a:rPr>
              <a:t>иметь высотные отметки от основания каркаса </a:t>
            </a:r>
            <a:r>
              <a:rPr lang="ru-RU" sz="3300" dirty="0" err="1">
                <a:latin typeface="Bookman Old Style" panose="02050604050505020204" pitchFamily="18" charset="0"/>
              </a:rPr>
              <a:t>вендингового</a:t>
            </a:r>
            <a:r>
              <a:rPr lang="ru-RU" sz="3300" dirty="0">
                <a:latin typeface="Bookman Old Style" panose="02050604050505020204" pitchFamily="18" charset="0"/>
              </a:rPr>
              <a:t> автомата до нижней высотной отметки </a:t>
            </a:r>
            <a:r>
              <a:rPr lang="ru-RU" sz="3300" dirty="0" smtClean="0">
                <a:latin typeface="Bookman Old Style" panose="02050604050505020204" pitchFamily="18" charset="0"/>
              </a:rPr>
              <a:t>бака</a:t>
            </a:r>
            <a:endParaRPr lang="ru-RU" sz="33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300" dirty="0" smtClean="0">
                <a:latin typeface="Bookman Old Style" panose="02050604050505020204" pitchFamily="18" charset="0"/>
              </a:rPr>
              <a:t>декоративные </a:t>
            </a:r>
            <a:r>
              <a:rPr lang="ru-RU" sz="3300" dirty="0">
                <a:latin typeface="Bookman Old Style" panose="02050604050505020204" pitchFamily="18" charset="0"/>
              </a:rPr>
              <a:t>полосы наносятся на верхнюю и нижнюю части цилиндра бака по его </a:t>
            </a:r>
            <a:r>
              <a:rPr lang="ru-RU" sz="3300" dirty="0" smtClean="0">
                <a:latin typeface="Bookman Old Style" panose="02050604050505020204" pitchFamily="18" charset="0"/>
              </a:rPr>
              <a:t>диаметру</a:t>
            </a:r>
            <a:endParaRPr lang="ru-RU" sz="33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1663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Примеры расположения конструкций, элементов внешней</a:t>
            </a:r>
          </a:p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 </a:t>
            </a:r>
            <a:r>
              <a:rPr lang="ru-RU" sz="30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вендинговых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автоматов</a:t>
            </a:r>
          </a:p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 </a:t>
            </a:r>
          </a:p>
        </p:txBody>
      </p:sp>
      <p:pic>
        <p:nvPicPr>
          <p:cNvPr id="4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712968" cy="51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5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16632"/>
            <a:ext cx="777686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Цветовое решение конструкций и элементов внешней</a:t>
            </a:r>
          </a:p>
          <a:p>
            <a:pPr algn="ctr"/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 </a:t>
            </a:r>
            <a:r>
              <a:rPr lang="ru-RU" sz="35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вендинговых</a:t>
            </a:r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автоматов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 </a:t>
            </a:r>
          </a:p>
        </p:txBody>
      </p:sp>
      <p:pic>
        <p:nvPicPr>
          <p:cNvPr id="5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8208912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5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71527"/>
            <a:ext cx="8712968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Требования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цветовому решению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конструкций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 элементов внешней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50" dirty="0" smtClean="0">
                <a:latin typeface="Bookman Old Style" panose="02050604050505020204" pitchFamily="18" charset="0"/>
              </a:rPr>
              <a:t>каркас</a:t>
            </a:r>
            <a:r>
              <a:rPr lang="ru-RU" sz="2450" dirty="0">
                <a:latin typeface="Bookman Old Style" panose="02050604050505020204" pitchFamily="18" charset="0"/>
              </a:rPr>
              <a:t>, дверь, пенал, навес, подставка для тары, наружные углы: RAL 7040/ORACAL 076 (серое окно</a:t>
            </a:r>
            <a:r>
              <a:rPr lang="ru-RU" sz="2450" dirty="0" smtClean="0">
                <a:latin typeface="Bookman Old Style" panose="02050604050505020204" pitchFamily="18" charset="0"/>
              </a:rPr>
              <a:t>)</a:t>
            </a:r>
            <a:endParaRPr lang="ru-RU" sz="245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50" dirty="0" smtClean="0">
                <a:latin typeface="Bookman Old Style" panose="02050604050505020204" pitchFamily="18" charset="0"/>
              </a:rPr>
              <a:t>декоративные </a:t>
            </a:r>
            <a:r>
              <a:rPr lang="ru-RU" sz="2450" dirty="0">
                <a:latin typeface="Bookman Old Style" panose="02050604050505020204" pitchFamily="18" charset="0"/>
              </a:rPr>
              <a:t>панели: RAL 1015/ORACAL 082 (светлая слоновая кость</a:t>
            </a:r>
            <a:r>
              <a:rPr lang="ru-RU" sz="2450" dirty="0" smtClean="0">
                <a:latin typeface="Bookman Old Style" panose="02050604050505020204" pitchFamily="18" charset="0"/>
              </a:rPr>
              <a:t>)</a:t>
            </a:r>
            <a:endParaRPr lang="ru-RU" sz="245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50" dirty="0" smtClean="0">
                <a:latin typeface="Bookman Old Style" panose="02050604050505020204" pitchFamily="18" charset="0"/>
              </a:rPr>
              <a:t>декоративные </a:t>
            </a:r>
            <a:r>
              <a:rPr lang="ru-RU" sz="2450" dirty="0">
                <a:latin typeface="Bookman Old Style" panose="02050604050505020204" pitchFamily="18" charset="0"/>
              </a:rPr>
              <a:t>полосы на баке: RAL 7016/ORACAL 073 (</a:t>
            </a:r>
            <a:r>
              <a:rPr lang="ru-RU" sz="2450" dirty="0" err="1">
                <a:latin typeface="Bookman Old Style" panose="02050604050505020204" pitchFamily="18" charset="0"/>
              </a:rPr>
              <a:t>антрацитово</a:t>
            </a:r>
            <a:r>
              <a:rPr lang="ru-RU" sz="2450" dirty="0">
                <a:latin typeface="Bookman Old Style" panose="02050604050505020204" pitchFamily="18" charset="0"/>
              </a:rPr>
              <a:t>-серый</a:t>
            </a:r>
            <a:r>
              <a:rPr lang="ru-RU" sz="2450" dirty="0" smtClean="0">
                <a:latin typeface="Bookman Old Style" panose="02050604050505020204" pitchFamily="18" charset="0"/>
              </a:rPr>
              <a:t>)</a:t>
            </a:r>
            <a:endParaRPr lang="ru-RU" sz="245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50" dirty="0" smtClean="0">
                <a:latin typeface="Bookman Old Style" panose="02050604050505020204" pitchFamily="18" charset="0"/>
              </a:rPr>
              <a:t>бак</a:t>
            </a:r>
            <a:r>
              <a:rPr lang="ru-RU" sz="2450" dirty="0">
                <a:latin typeface="Bookman Old Style" panose="02050604050505020204" pitchFamily="18" charset="0"/>
              </a:rPr>
              <a:t>: без окрашивания или RAL 7040/ORACAL 076 (серое окно</a:t>
            </a:r>
            <a:r>
              <a:rPr lang="ru-RU" sz="2450" dirty="0" smtClean="0">
                <a:latin typeface="Bookman Old Style" panose="02050604050505020204" pitchFamily="18" charset="0"/>
              </a:rPr>
              <a:t>)</a:t>
            </a:r>
            <a:endParaRPr lang="ru-RU" sz="245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50" dirty="0" smtClean="0">
                <a:latin typeface="Bookman Old Style" panose="02050604050505020204" pitchFamily="18" charset="0"/>
              </a:rPr>
              <a:t>графическое </a:t>
            </a:r>
            <a:r>
              <a:rPr lang="ru-RU" sz="2450" dirty="0">
                <a:latin typeface="Bookman Old Style" panose="02050604050505020204" pitchFamily="18" charset="0"/>
              </a:rPr>
              <a:t>изображение тары на пенале: RAL 9010/ORACAL 010 (белый</a:t>
            </a:r>
            <a:r>
              <a:rPr lang="ru-RU" sz="2450" dirty="0" smtClean="0">
                <a:latin typeface="Bookman Old Style" panose="02050604050505020204" pitchFamily="18" charset="0"/>
              </a:rPr>
              <a:t>)</a:t>
            </a:r>
            <a:endParaRPr lang="ru-RU" sz="245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50" dirty="0" smtClean="0">
                <a:latin typeface="Bookman Old Style" panose="02050604050505020204" pitchFamily="18" charset="0"/>
              </a:rPr>
              <a:t>информационная </a:t>
            </a:r>
            <a:r>
              <a:rPr lang="ru-RU" sz="2450" dirty="0">
                <a:latin typeface="Bookman Old Style" panose="02050604050505020204" pitchFamily="18" charset="0"/>
              </a:rPr>
              <a:t>панель на автоматическом модуле: поле панели RAL 7016/ORACAL 073 (</a:t>
            </a:r>
            <a:r>
              <a:rPr lang="ru-RU" sz="2450" dirty="0" err="1">
                <a:latin typeface="Bookman Old Style" panose="02050604050505020204" pitchFamily="18" charset="0"/>
              </a:rPr>
              <a:t>антрацитово</a:t>
            </a:r>
            <a:r>
              <a:rPr lang="ru-RU" sz="2450" dirty="0">
                <a:latin typeface="Bookman Old Style" panose="02050604050505020204" pitchFamily="18" charset="0"/>
              </a:rPr>
              <a:t>-серый), текст на поле панели RAL 9010/ORACAL 010 (белый</a:t>
            </a:r>
            <a:r>
              <a:rPr lang="ru-RU" sz="2450" dirty="0" smtClean="0">
                <a:latin typeface="Bookman Old Style" panose="02050604050505020204" pitchFamily="18" charset="0"/>
              </a:rPr>
              <a:t>)</a:t>
            </a:r>
            <a:endParaRPr lang="ru-RU" sz="245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71527"/>
            <a:ext cx="871296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Дополнительные требования к  типовым проектам </a:t>
            </a:r>
            <a:r>
              <a:rPr lang="ru-RU" sz="3500" b="1" dirty="0" err="1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вендинговых</a:t>
            </a: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автоматов:</a:t>
            </a:r>
          </a:p>
          <a:p>
            <a:pPr algn="ctr"/>
            <a:endParaRPr lang="ru-RU" sz="35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3500" dirty="0" smtClean="0">
                <a:latin typeface="Bookman Old Style" panose="02050604050505020204" pitchFamily="18" charset="0"/>
              </a:rPr>
              <a:t>размещение осуществляется на ровной горизонтальной площадке прямоугольной формы с твердым покрытием, без устройства фундамента</a:t>
            </a:r>
            <a:endParaRPr lang="ru-RU" sz="35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724196" cy="10617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628800"/>
            <a:ext cx="8892480" cy="4324261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>д</a:t>
            </a:r>
            <a:r>
              <a:rPr lang="ru-RU" sz="2500" u="sng" dirty="0">
                <a:latin typeface="Bookman Old Style" panose="02050604050505020204" pitchFamily="18" charset="0"/>
              </a:rPr>
              <a:t>. Песьянка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Большое Савино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Ванюки,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Крохово,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Малое Савино,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Хмели,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Ясыри,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п</a:t>
            </a:r>
            <a:r>
              <a:rPr lang="ru-RU" sz="2500" dirty="0">
                <a:latin typeface="Bookman Old Style" panose="02050604050505020204" pitchFamily="18" charset="0"/>
              </a:rPr>
              <a:t>. Сокол,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с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u="sng" dirty="0">
                <a:latin typeface="Bookman Old Style" panose="02050604050505020204" pitchFamily="18" charset="0"/>
              </a:rPr>
              <a:t>Фролы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Бахаревка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Большая Мось, д. </a:t>
            </a:r>
            <a:r>
              <a:rPr lang="ru-RU" sz="2500" dirty="0" err="1">
                <a:latin typeface="Bookman Old Style" panose="02050604050505020204" pitchFamily="18" charset="0"/>
              </a:rPr>
              <a:t>Вазелята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Вашуры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Дерибы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Замараево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Замулянка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Косогоры,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Костарята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Красава,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Липаки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Мартьяново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Няшино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Огрызково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Паздерино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Плишки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Шуваята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dirty="0" smtClean="0">
                <a:latin typeface="Bookman Old Style" panose="02050604050505020204" pitchFamily="18" charset="0"/>
              </a:rPr>
              <a:t>д</a:t>
            </a:r>
            <a:r>
              <a:rPr lang="ru-RU" sz="2500" dirty="0">
                <a:latin typeface="Bookman Old Style" panose="02050604050505020204" pitchFamily="18" charset="0"/>
              </a:rPr>
              <a:t>. </a:t>
            </a:r>
            <a:r>
              <a:rPr lang="ru-RU" sz="2500" dirty="0" err="1">
                <a:latin typeface="Bookman Old Style" panose="02050604050505020204" pitchFamily="18" charset="0"/>
              </a:rPr>
              <a:t>Якунчики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u="sng" dirty="0" smtClean="0">
                <a:latin typeface="Bookman Old Style" panose="02050604050505020204" pitchFamily="18" charset="0"/>
              </a:rPr>
              <a:t>п</a:t>
            </a:r>
            <a:r>
              <a:rPr lang="ru-RU" sz="2500" u="sng" dirty="0">
                <a:latin typeface="Bookman Old Style" panose="02050604050505020204" pitchFamily="18" charset="0"/>
              </a:rPr>
              <a:t>. Сылва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endParaRPr lang="ru-RU" sz="2500" dirty="0" smtClean="0">
              <a:latin typeface="Bookman Old Style" panose="02050604050505020204" pitchFamily="18" charset="0"/>
            </a:endParaRPr>
          </a:p>
          <a:p>
            <a:r>
              <a:rPr lang="ru-RU" sz="2500" u="sng" dirty="0" smtClean="0">
                <a:latin typeface="Bookman Old Style" panose="02050604050505020204" pitchFamily="18" charset="0"/>
              </a:rPr>
              <a:t>п</a:t>
            </a:r>
            <a:r>
              <a:rPr lang="ru-RU" sz="2500" u="sng" dirty="0">
                <a:latin typeface="Bookman Old Style" panose="02050604050505020204" pitchFamily="18" charset="0"/>
              </a:rPr>
              <a:t>. Юго-Камский</a:t>
            </a:r>
            <a:r>
              <a:rPr lang="ru-RU" sz="2500" dirty="0">
                <a:latin typeface="Bookman Old Style" panose="02050604050505020204" pitchFamily="18" charset="0"/>
              </a:rPr>
              <a:t>, </a:t>
            </a:r>
            <a:r>
              <a:rPr lang="ru-RU" sz="2500" u="sng" dirty="0">
                <a:latin typeface="Bookman Old Style" panose="02050604050505020204" pitchFamily="18" charset="0"/>
              </a:rPr>
              <a:t>с. Усть-Качка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51520" y="6237312"/>
            <a:ext cx="9036496" cy="365125"/>
          </a:xfrm>
        </p:spPr>
        <p:txBody>
          <a:bodyPr/>
          <a:lstStyle/>
          <a:p>
            <a:pPr algn="l"/>
            <a:endParaRPr lang="ru-RU" sz="20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5008" y="-6816"/>
            <a:ext cx="892899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</a:t>
            </a: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</a:t>
            </a: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типовым проектам павильонов по оказанию</a:t>
            </a:r>
          </a:p>
          <a:p>
            <a:pPr algn="ctr"/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услуг </a:t>
            </a:r>
            <a:r>
              <a:rPr lang="ru-RU" sz="55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шиномонтажа</a:t>
            </a: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(далее - </a:t>
            </a:r>
            <a:r>
              <a:rPr lang="ru-RU" sz="55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шиномонтаж</a:t>
            </a:r>
            <a:r>
              <a:rPr lang="ru-RU" sz="5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)</a:t>
            </a:r>
          </a:p>
          <a:p>
            <a:pPr algn="ctr">
              <a:lnSpc>
                <a:spcPts val="6000"/>
              </a:lnSpc>
            </a:pPr>
            <a:r>
              <a:rPr lang="ru-RU" sz="5500" dirty="0" smtClean="0">
                <a:solidFill>
                  <a:schemeClr val="tx2">
                    <a:lumMod val="75000"/>
                  </a:schemeClr>
                </a:solidFill>
                <a:effectLst/>
                <a:latin typeface="Bookman Old Style" panose="02050604050505020204" pitchFamily="18" charset="0"/>
                <a:ea typeface="Times New Roman" panose="02020603050405020304" pitchFamily="18" charset="0"/>
              </a:rPr>
              <a:t>(ранее не были установлены)!</a:t>
            </a:r>
            <a:endParaRPr lang="ru-RU" sz="5500" dirty="0">
              <a:solidFill>
                <a:schemeClr val="tx2">
                  <a:lumMod val="75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3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256639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Размеры </a:t>
            </a:r>
            <a:r>
              <a:rPr lang="ru-RU" sz="3000" b="1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шиномонтажей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: </a:t>
            </a: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982663" indent="-533400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длина </a:t>
            </a:r>
            <a:r>
              <a:rPr lang="ru-RU" sz="3000" dirty="0">
                <a:latin typeface="Bookman Old Style" panose="02050604050505020204" pitchFamily="18" charset="0"/>
              </a:rPr>
              <a:t>- от 9 м до 12 </a:t>
            </a:r>
            <a:r>
              <a:rPr lang="ru-RU" sz="3000" dirty="0" smtClean="0">
                <a:latin typeface="Bookman Old Style" panose="02050604050505020204" pitchFamily="18" charset="0"/>
              </a:rPr>
              <a:t>м </a:t>
            </a:r>
          </a:p>
          <a:p>
            <a:pPr marL="982663" indent="-533400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ширина </a:t>
            </a:r>
            <a:r>
              <a:rPr lang="ru-RU" sz="3000" dirty="0">
                <a:latin typeface="Bookman Old Style" panose="02050604050505020204" pitchFamily="18" charset="0"/>
              </a:rPr>
              <a:t>- от 2,5 м до 3,5 </a:t>
            </a:r>
            <a:r>
              <a:rPr lang="ru-RU" sz="3000" dirty="0" smtClean="0">
                <a:latin typeface="Bookman Old Style" panose="02050604050505020204" pitchFamily="18" charset="0"/>
              </a:rPr>
              <a:t>м </a:t>
            </a:r>
          </a:p>
          <a:p>
            <a:pPr marL="982663" indent="-533400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высота </a:t>
            </a:r>
            <a:r>
              <a:rPr lang="ru-RU" sz="3000" dirty="0">
                <a:latin typeface="Bookman Old Style" panose="02050604050505020204" pitchFamily="18" charset="0"/>
              </a:rPr>
              <a:t>- не более 3,5 </a:t>
            </a:r>
            <a:r>
              <a:rPr lang="ru-RU" sz="3000" dirty="0" smtClean="0">
                <a:latin typeface="Bookman Old Style" panose="02050604050505020204" pitchFamily="18" charset="0"/>
              </a:rPr>
              <a:t>м</a:t>
            </a:r>
          </a:p>
          <a:p>
            <a:pPr marL="449263"/>
            <a:endParaRPr lang="ru-RU" sz="3000" dirty="0">
              <a:latin typeface="Bookman Old Style" panose="02050604050505020204" pitchFamily="18" charset="0"/>
            </a:endParaRPr>
          </a:p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Конструкции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требования к их материалам:</a:t>
            </a: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каркас</a:t>
            </a:r>
            <a:r>
              <a:rPr lang="ru-RU" sz="3000" dirty="0">
                <a:latin typeface="Bookman Old Style" panose="02050604050505020204" pitchFamily="18" charset="0"/>
              </a:rPr>
              <a:t>: несущие сварные металлические </a:t>
            </a:r>
            <a:r>
              <a:rPr lang="ru-RU" sz="3000" dirty="0" smtClean="0">
                <a:latin typeface="Bookman Old Style" panose="02050604050505020204" pitchFamily="18" charset="0"/>
              </a:rPr>
              <a:t>конструкции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оконные </a:t>
            </a:r>
            <a:r>
              <a:rPr lang="ru-RU" sz="3000" dirty="0">
                <a:latin typeface="Bookman Old Style" panose="02050604050505020204" pitchFamily="18" charset="0"/>
              </a:rPr>
              <a:t>и дверные </a:t>
            </a:r>
            <a:r>
              <a:rPr lang="ru-RU" sz="3000" dirty="0" smtClean="0">
                <a:latin typeface="Bookman Old Style" panose="02050604050505020204" pitchFamily="18" charset="0"/>
              </a:rPr>
              <a:t>переплеты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остекление</a:t>
            </a:r>
            <a:r>
              <a:rPr lang="ru-RU" sz="3000" dirty="0">
                <a:latin typeface="Bookman Old Style" panose="02050604050505020204" pitchFamily="18" charset="0"/>
              </a:rPr>
              <a:t>: простое прозрачное с антивандальным покрытием, без </a:t>
            </a:r>
            <a:r>
              <a:rPr lang="ru-RU" sz="3000" dirty="0" err="1" smtClean="0">
                <a:latin typeface="Bookman Old Style" panose="02050604050505020204" pitchFamily="18" charset="0"/>
              </a:rPr>
              <a:t>тонирования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цоколь</a:t>
            </a:r>
            <a:r>
              <a:rPr lang="ru-RU" sz="3000" dirty="0">
                <a:latin typeface="Bookman Old Style" panose="02050604050505020204" pitchFamily="18" charset="0"/>
              </a:rPr>
              <a:t>: </a:t>
            </a:r>
            <a:r>
              <a:rPr lang="ru-RU" sz="3000" dirty="0" smtClean="0">
                <a:latin typeface="Bookman Old Style" panose="02050604050505020204" pitchFamily="18" charset="0"/>
              </a:rPr>
              <a:t>композит</a:t>
            </a:r>
            <a:endParaRPr lang="ru-RU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256639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Размеры </a:t>
            </a:r>
            <a:r>
              <a:rPr lang="ru-RU" sz="3000" b="1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шиномонтажей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: </a:t>
            </a:r>
            <a:endParaRPr lang="ru-RU" sz="30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982663" indent="-533400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длина </a:t>
            </a:r>
            <a:r>
              <a:rPr lang="ru-RU" sz="3000" dirty="0">
                <a:latin typeface="Bookman Old Style" panose="02050604050505020204" pitchFamily="18" charset="0"/>
              </a:rPr>
              <a:t>- от 9 м до 12 </a:t>
            </a:r>
            <a:r>
              <a:rPr lang="ru-RU" sz="3000" dirty="0" smtClean="0">
                <a:latin typeface="Bookman Old Style" panose="02050604050505020204" pitchFamily="18" charset="0"/>
              </a:rPr>
              <a:t>м </a:t>
            </a:r>
          </a:p>
          <a:p>
            <a:pPr marL="982663" indent="-533400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ширина </a:t>
            </a:r>
            <a:r>
              <a:rPr lang="ru-RU" sz="3000" dirty="0">
                <a:latin typeface="Bookman Old Style" panose="02050604050505020204" pitchFamily="18" charset="0"/>
              </a:rPr>
              <a:t>- от 2,5 м до 3,5 </a:t>
            </a:r>
            <a:r>
              <a:rPr lang="ru-RU" sz="3000" dirty="0" smtClean="0">
                <a:latin typeface="Bookman Old Style" panose="02050604050505020204" pitchFamily="18" charset="0"/>
              </a:rPr>
              <a:t>м </a:t>
            </a:r>
          </a:p>
          <a:p>
            <a:pPr marL="982663" indent="-533400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высота </a:t>
            </a:r>
            <a:r>
              <a:rPr lang="ru-RU" sz="3000" dirty="0">
                <a:latin typeface="Bookman Old Style" panose="02050604050505020204" pitchFamily="18" charset="0"/>
              </a:rPr>
              <a:t>- не более 3,5 </a:t>
            </a:r>
            <a:r>
              <a:rPr lang="ru-RU" sz="3000" dirty="0" smtClean="0">
                <a:latin typeface="Bookman Old Style" panose="02050604050505020204" pitchFamily="18" charset="0"/>
              </a:rPr>
              <a:t>м</a:t>
            </a:r>
          </a:p>
          <a:p>
            <a:pPr marL="449263"/>
            <a:endParaRPr lang="ru-RU" sz="3000" dirty="0">
              <a:latin typeface="Bookman Old Style" panose="02050604050505020204" pitchFamily="18" charset="0"/>
            </a:endParaRPr>
          </a:p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Конструкции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требования к их материалам:</a:t>
            </a: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каркас</a:t>
            </a:r>
            <a:r>
              <a:rPr lang="ru-RU" sz="3000" dirty="0">
                <a:latin typeface="Bookman Old Style" panose="02050604050505020204" pitchFamily="18" charset="0"/>
              </a:rPr>
              <a:t>: несущие сварные металлические </a:t>
            </a:r>
            <a:r>
              <a:rPr lang="ru-RU" sz="3000" dirty="0" smtClean="0">
                <a:latin typeface="Bookman Old Style" panose="02050604050505020204" pitchFamily="18" charset="0"/>
              </a:rPr>
              <a:t>конструкции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оконные </a:t>
            </a:r>
            <a:r>
              <a:rPr lang="ru-RU" sz="3000" dirty="0">
                <a:latin typeface="Bookman Old Style" panose="02050604050505020204" pitchFamily="18" charset="0"/>
              </a:rPr>
              <a:t>и дверные </a:t>
            </a:r>
            <a:r>
              <a:rPr lang="ru-RU" sz="3000" dirty="0" smtClean="0">
                <a:latin typeface="Bookman Old Style" panose="02050604050505020204" pitchFamily="18" charset="0"/>
              </a:rPr>
              <a:t>переплеты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остекление</a:t>
            </a:r>
            <a:r>
              <a:rPr lang="ru-RU" sz="3000" dirty="0">
                <a:latin typeface="Bookman Old Style" panose="02050604050505020204" pitchFamily="18" charset="0"/>
              </a:rPr>
              <a:t>: простое прозрачное с антивандальным покрытием, без </a:t>
            </a:r>
            <a:r>
              <a:rPr lang="ru-RU" sz="3000" dirty="0" err="1" smtClean="0">
                <a:latin typeface="Bookman Old Style" panose="02050604050505020204" pitchFamily="18" charset="0"/>
              </a:rPr>
              <a:t>тонирования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7938" indent="-7938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цоколь</a:t>
            </a:r>
            <a:r>
              <a:rPr lang="ru-RU" sz="3000" dirty="0">
                <a:latin typeface="Bookman Old Style" panose="02050604050505020204" pitchFamily="18" charset="0"/>
              </a:rPr>
              <a:t>: </a:t>
            </a:r>
            <a:r>
              <a:rPr lang="ru-RU" sz="3000" dirty="0" smtClean="0">
                <a:latin typeface="Bookman Old Style" panose="02050604050505020204" pitchFamily="18" charset="0"/>
              </a:rPr>
              <a:t>композит</a:t>
            </a:r>
            <a:endParaRPr lang="ru-RU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0"/>
            <a:ext cx="9001000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Декоративные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элементы внешней 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endParaRPr lang="ru-RU" sz="25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5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требования </a:t>
            </a:r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их параметрам и материалам: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Bookman Old Style" panose="02050604050505020204" pitchFamily="18" charset="0"/>
              </a:rPr>
              <a:t>панели </a:t>
            </a:r>
            <a:r>
              <a:rPr lang="ru-RU" sz="2400" dirty="0">
                <a:latin typeface="Bookman Old Style" panose="02050604050505020204" pitchFamily="18" charset="0"/>
              </a:rPr>
              <a:t>для отделки фасадов: </a:t>
            </a:r>
            <a:r>
              <a:rPr lang="ru-RU" sz="2400" dirty="0" smtClean="0">
                <a:latin typeface="Bookman Old Style" panose="02050604050505020204" pitchFamily="18" charset="0"/>
              </a:rPr>
              <a:t>композит</a:t>
            </a:r>
            <a:endParaRPr lang="ru-RU" sz="24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Bookman Old Style" panose="02050604050505020204" pitchFamily="18" charset="0"/>
              </a:rPr>
              <a:t>декоративные </a:t>
            </a:r>
            <a:r>
              <a:rPr lang="ru-RU" sz="2400" dirty="0">
                <a:latin typeface="Bookman Old Style" panose="02050604050505020204" pitchFamily="18" charset="0"/>
              </a:rPr>
              <a:t>панели: металл или дерево, ширина рейки не менее 0,04 м и не более 0,05 м, расстояние между ближайшими рейками - не менее 0,04 м и не более 0,05 </a:t>
            </a:r>
            <a:r>
              <a:rPr lang="ru-RU" sz="2400" dirty="0" smtClean="0">
                <a:latin typeface="Bookman Old Style" panose="02050604050505020204" pitchFamily="18" charset="0"/>
              </a:rPr>
              <a:t>м</a:t>
            </a:r>
            <a:endParaRPr lang="ru-RU" sz="24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Bookman Old Style" panose="02050604050505020204" pitchFamily="18" charset="0"/>
              </a:rPr>
              <a:t>наружные </a:t>
            </a:r>
            <a:r>
              <a:rPr lang="ru-RU" sz="2400" dirty="0">
                <a:latin typeface="Bookman Old Style" panose="02050604050505020204" pitchFamily="18" charset="0"/>
              </a:rPr>
              <a:t>углы: </a:t>
            </a:r>
            <a:r>
              <a:rPr lang="ru-RU" sz="2400" dirty="0" smtClean="0">
                <a:latin typeface="Bookman Old Style" panose="02050604050505020204" pitchFamily="18" charset="0"/>
              </a:rPr>
              <a:t>композит</a:t>
            </a:r>
            <a:endParaRPr lang="ru-RU" sz="24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Bookman Old Style" panose="02050604050505020204" pitchFamily="18" charset="0"/>
              </a:rPr>
              <a:t>декоративные </a:t>
            </a:r>
            <a:r>
              <a:rPr lang="ru-RU" sz="2400" dirty="0">
                <a:latin typeface="Bookman Old Style" panose="02050604050505020204" pitchFamily="18" charset="0"/>
              </a:rPr>
              <a:t>стойки: </a:t>
            </a:r>
            <a:r>
              <a:rPr lang="ru-RU" sz="2400" dirty="0" smtClean="0">
                <a:latin typeface="Bookman Old Style" panose="02050604050505020204" pitchFamily="18" charset="0"/>
              </a:rPr>
              <a:t>металл</a:t>
            </a:r>
            <a:endParaRPr lang="ru-RU" sz="24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Bookman Old Style" panose="02050604050505020204" pitchFamily="18" charset="0"/>
              </a:rPr>
              <a:t>фриз</a:t>
            </a:r>
            <a:r>
              <a:rPr lang="ru-RU" sz="2400" dirty="0">
                <a:latin typeface="Bookman Old Style" panose="02050604050505020204" pitchFamily="18" charset="0"/>
              </a:rPr>
              <a:t>: композит, или пластик, или дерево (толщина материалов от 5 до 10 мм), или металл толщиной не менее 1,5 мм; высота фриза - 0,6-0,7 </a:t>
            </a:r>
            <a:r>
              <a:rPr lang="ru-RU" sz="2400" dirty="0" smtClean="0">
                <a:latin typeface="Bookman Old Style" panose="02050604050505020204" pitchFamily="18" charset="0"/>
              </a:rPr>
              <a:t>м</a:t>
            </a:r>
            <a:endParaRPr lang="ru-RU" sz="24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Bookman Old Style" panose="02050604050505020204" pitchFamily="18" charset="0"/>
              </a:rPr>
              <a:t>для </a:t>
            </a:r>
            <a:r>
              <a:rPr lang="ru-RU" sz="2400" dirty="0">
                <a:latin typeface="Bookman Old Style" panose="02050604050505020204" pitchFamily="18" charset="0"/>
              </a:rPr>
              <a:t>идентификации </a:t>
            </a:r>
            <a:r>
              <a:rPr lang="ru-RU" sz="2400" dirty="0" err="1">
                <a:latin typeface="Bookman Old Style" panose="02050604050505020204" pitchFamily="18" charset="0"/>
              </a:rPr>
              <a:t>шиномонтажа</a:t>
            </a:r>
            <a:r>
              <a:rPr lang="ru-RU" sz="2400" dirty="0">
                <a:latin typeface="Bookman Old Style" panose="02050604050505020204" pitchFamily="18" charset="0"/>
              </a:rPr>
              <a:t> допускается использование типовых знаков в виде колеса, протектора, шестеренки, ключа и иных подобных изображений (далее - типовой знак): металл, или дерево, или пластик, или композит; ширина типового знака - от 1,0 м до 1,1 м, высота - от 1,1 м до 1,2 </a:t>
            </a:r>
            <a:r>
              <a:rPr lang="ru-RU" sz="2400" dirty="0" smtClean="0">
                <a:latin typeface="Bookman Old Style" panose="02050604050505020204" pitchFamily="18" charset="0"/>
              </a:rPr>
              <a:t>м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1484784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Иные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элементы внешней отделки, требования к их материалам:</a:t>
            </a:r>
          </a:p>
          <a:p>
            <a:r>
              <a:rPr lang="ru-RU" sz="3000" dirty="0" smtClean="0">
                <a:latin typeface="Bookman Old Style" panose="02050604050505020204" pitchFamily="18" charset="0"/>
              </a:rPr>
              <a:t>Допускаются: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вентиляционные </a:t>
            </a:r>
            <a:r>
              <a:rPr lang="ru-RU" sz="3000" dirty="0">
                <a:latin typeface="Bookman Old Style" panose="02050604050505020204" pitchFamily="18" charset="0"/>
              </a:rPr>
              <a:t>решетки: </a:t>
            </a:r>
            <a:r>
              <a:rPr lang="ru-RU" sz="3000" dirty="0" smtClean="0">
                <a:latin typeface="Bookman Old Style" panose="02050604050505020204" pitchFamily="18" charset="0"/>
              </a:rPr>
              <a:t>металл</a:t>
            </a:r>
            <a:endParaRPr lang="ru-RU" sz="3000" dirty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3000" dirty="0" err="1" smtClean="0">
                <a:latin typeface="Bookman Old Style" panose="02050604050505020204" pitchFamily="18" charset="0"/>
              </a:rPr>
              <a:t>роллетные</a:t>
            </a:r>
            <a:r>
              <a:rPr lang="ru-RU" sz="3000" dirty="0" smtClean="0">
                <a:latin typeface="Bookman Old Style" panose="02050604050505020204" pitchFamily="18" charset="0"/>
              </a:rPr>
              <a:t> </a:t>
            </a:r>
            <a:r>
              <a:rPr lang="ru-RU" sz="3000" dirty="0">
                <a:latin typeface="Bookman Old Style" panose="02050604050505020204" pitchFamily="18" charset="0"/>
              </a:rPr>
              <a:t>системы: металлические с механическим или электрическим </a:t>
            </a:r>
            <a:r>
              <a:rPr lang="ru-RU" sz="3000" dirty="0" smtClean="0">
                <a:latin typeface="Bookman Old Style" panose="02050604050505020204" pitchFamily="18" charset="0"/>
              </a:rPr>
              <a:t>приводом</a:t>
            </a:r>
            <a:endParaRPr lang="ru-RU" sz="3000" dirty="0">
              <a:latin typeface="Bookman Old Style" panose="02050604050505020204" pitchFamily="18" charset="0"/>
            </a:endParaRPr>
          </a:p>
          <a:p>
            <a:r>
              <a:rPr lang="ru-RU" sz="3000" dirty="0">
                <a:latin typeface="Bookman Old Style" panose="02050604050505020204" pitchFamily="18" charset="0"/>
              </a:rPr>
              <a:t> </a:t>
            </a:r>
            <a:r>
              <a:rPr lang="ru-RU" sz="3000" dirty="0" smtClean="0">
                <a:latin typeface="Bookman Old Style" panose="02050604050505020204" pitchFamily="18" charset="0"/>
              </a:rPr>
              <a:t>            </a:t>
            </a:r>
            <a:endParaRPr lang="ru-RU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25252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Bookman Old Style" panose="02050604050505020204" pitchFamily="18" charset="0"/>
              </a:rPr>
              <a:t>         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размещению  декоративных элементов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внешней отделки: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50" dirty="0" smtClean="0">
                <a:latin typeface="Bookman Old Style" panose="02050604050505020204" pitchFamily="18" charset="0"/>
              </a:rPr>
              <a:t>на </a:t>
            </a:r>
            <a:r>
              <a:rPr lang="ru-RU" sz="2250" dirty="0">
                <a:latin typeface="Bookman Old Style" panose="02050604050505020204" pitchFamily="18" charset="0"/>
              </a:rPr>
              <a:t>главном фасаде </a:t>
            </a:r>
            <a:r>
              <a:rPr lang="ru-RU" sz="2250" dirty="0" smtClean="0">
                <a:latin typeface="Bookman Old Style" panose="02050604050505020204" pitchFamily="18" charset="0"/>
              </a:rPr>
              <a:t>- одна </a:t>
            </a:r>
            <a:r>
              <a:rPr lang="ru-RU" sz="2250" dirty="0">
                <a:latin typeface="Bookman Old Style" panose="02050604050505020204" pitchFamily="18" charset="0"/>
              </a:rPr>
              <a:t>или несколько </a:t>
            </a:r>
            <a:r>
              <a:rPr lang="ru-RU" sz="2250" dirty="0" smtClean="0">
                <a:latin typeface="Bookman Old Style" panose="02050604050505020204" pitchFamily="18" charset="0"/>
              </a:rPr>
              <a:t>панелей</a:t>
            </a:r>
            <a:r>
              <a:rPr lang="ru-RU" sz="225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*</a:t>
            </a:r>
            <a:r>
              <a:rPr lang="ru-RU" sz="2250" dirty="0" smtClean="0">
                <a:latin typeface="Bookman Old Style" panose="02050604050505020204" pitchFamily="18" charset="0"/>
              </a:rPr>
              <a:t>. </a:t>
            </a:r>
            <a:r>
              <a:rPr lang="ru-RU" sz="2250" dirty="0">
                <a:latin typeface="Bookman Old Style" panose="02050604050505020204" pitchFamily="18" charset="0"/>
              </a:rPr>
              <a:t>Допускается симметричное расположение </a:t>
            </a:r>
            <a:r>
              <a:rPr lang="ru-RU" sz="2250" dirty="0" smtClean="0">
                <a:latin typeface="Bookman Old Style" panose="02050604050505020204" pitchFamily="18" charset="0"/>
              </a:rPr>
              <a:t>панелей </a:t>
            </a:r>
            <a:r>
              <a:rPr lang="ru-RU" sz="2250" dirty="0">
                <a:latin typeface="Bookman Old Style" panose="02050604050505020204" pitchFamily="18" charset="0"/>
              </a:rPr>
              <a:t>на главном </a:t>
            </a:r>
            <a:r>
              <a:rPr lang="ru-RU" sz="2250" dirty="0" smtClean="0">
                <a:latin typeface="Bookman Old Style" panose="02050604050505020204" pitchFamily="18" charset="0"/>
              </a:rPr>
              <a:t>фасаде</a:t>
            </a:r>
            <a:endParaRPr lang="ru-RU" sz="225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50" dirty="0" smtClean="0">
                <a:latin typeface="Bookman Old Style" panose="02050604050505020204" pitchFamily="18" charset="0"/>
              </a:rPr>
              <a:t>на </a:t>
            </a:r>
            <a:r>
              <a:rPr lang="ru-RU" sz="2250" dirty="0">
                <a:latin typeface="Bookman Old Style" panose="02050604050505020204" pitchFamily="18" charset="0"/>
              </a:rPr>
              <a:t>боковых фасадах </a:t>
            </a:r>
            <a:r>
              <a:rPr lang="ru-RU" sz="2250" dirty="0" smtClean="0">
                <a:latin typeface="Bookman Old Style" panose="02050604050505020204" pitchFamily="18" charset="0"/>
              </a:rPr>
              <a:t>– панели</a:t>
            </a:r>
            <a:r>
              <a:rPr lang="ru-RU" sz="225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*</a:t>
            </a:r>
            <a:endParaRPr lang="ru-RU" sz="225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50" dirty="0" smtClean="0">
                <a:latin typeface="Bookman Old Style" panose="02050604050505020204" pitchFamily="18" charset="0"/>
              </a:rPr>
              <a:t>ширина панелей </a:t>
            </a:r>
            <a:r>
              <a:rPr lang="ru-RU" sz="2250" dirty="0">
                <a:latin typeface="Bookman Old Style" panose="02050604050505020204" pitchFamily="18" charset="0"/>
              </a:rPr>
              <a:t>на главном, боковом </a:t>
            </a:r>
            <a:r>
              <a:rPr lang="ru-RU" sz="2250" dirty="0" smtClean="0">
                <a:latin typeface="Bookman Old Style" panose="02050604050505020204" pitchFamily="18" charset="0"/>
              </a:rPr>
              <a:t>фасадах, равная </a:t>
            </a:r>
            <a:r>
              <a:rPr lang="ru-RU" sz="2250" dirty="0">
                <a:latin typeface="Bookman Old Style" panose="02050604050505020204" pitchFamily="18" charset="0"/>
              </a:rPr>
              <a:t>ширине одного или нескольких остеклений между оконными переплетами </a:t>
            </a:r>
            <a:r>
              <a:rPr lang="ru-RU" sz="2250" dirty="0" smtClean="0">
                <a:latin typeface="Bookman Old Style" panose="02050604050505020204" pitchFamily="18" charset="0"/>
              </a:rPr>
              <a:t>фасадов, </a:t>
            </a:r>
            <a:r>
              <a:rPr lang="ru-RU" sz="2250" dirty="0">
                <a:latin typeface="Bookman Old Style" panose="02050604050505020204" pitchFamily="18" charset="0"/>
              </a:rPr>
              <a:t>включая переплеты такого остекления. Допускается размещение </a:t>
            </a:r>
            <a:r>
              <a:rPr lang="ru-RU" sz="2250" dirty="0" smtClean="0">
                <a:latin typeface="Bookman Old Style" panose="02050604050505020204" pitchFamily="18" charset="0"/>
              </a:rPr>
              <a:t>панели </a:t>
            </a:r>
            <a:r>
              <a:rPr lang="ru-RU" sz="2250" dirty="0">
                <a:latin typeface="Bookman Old Style" panose="02050604050505020204" pitchFamily="18" charset="0"/>
              </a:rPr>
              <a:t>на боковом фасаде </a:t>
            </a:r>
            <a:r>
              <a:rPr lang="ru-RU" sz="2250" dirty="0" smtClean="0">
                <a:latin typeface="Bookman Old Style" panose="02050604050505020204" pitchFamily="18" charset="0"/>
              </a:rPr>
              <a:t>шириной</a:t>
            </a:r>
            <a:r>
              <a:rPr lang="ru-RU" sz="2250" dirty="0">
                <a:latin typeface="Bookman Old Style" panose="02050604050505020204" pitchFamily="18" charset="0"/>
              </a:rPr>
              <a:t>, равной ширине бокового </a:t>
            </a:r>
            <a:r>
              <a:rPr lang="ru-RU" sz="2250" dirty="0" smtClean="0">
                <a:latin typeface="Bookman Old Style" panose="02050604050505020204" pitchFamily="18" charset="0"/>
              </a:rPr>
              <a:t>фасада</a:t>
            </a:r>
            <a:endParaRPr lang="ru-RU" sz="225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50" dirty="0" smtClean="0">
                <a:latin typeface="Bookman Old Style" panose="02050604050505020204" pitchFamily="18" charset="0"/>
              </a:rPr>
              <a:t>расположение </a:t>
            </a:r>
            <a:r>
              <a:rPr lang="ru-RU" sz="2250" dirty="0">
                <a:latin typeface="Bookman Old Style" panose="02050604050505020204" pitchFamily="18" charset="0"/>
              </a:rPr>
              <a:t>реек вертикально и горизонтально одновременно в пределах одной </a:t>
            </a:r>
            <a:r>
              <a:rPr lang="ru-RU" sz="2250" dirty="0" smtClean="0">
                <a:latin typeface="Bookman Old Style" panose="02050604050505020204" pitchFamily="18" charset="0"/>
              </a:rPr>
              <a:t>панели </a:t>
            </a:r>
            <a:r>
              <a:rPr lang="ru-RU" sz="2250" dirty="0">
                <a:latin typeface="Bookman Old Style" panose="02050604050505020204" pitchFamily="18" charset="0"/>
              </a:rPr>
              <a:t>не </a:t>
            </a:r>
            <a:r>
              <a:rPr lang="ru-RU" sz="2250" dirty="0" smtClean="0">
                <a:latin typeface="Bookman Old Style" panose="02050604050505020204" pitchFamily="18" charset="0"/>
              </a:rPr>
              <a:t>допускается</a:t>
            </a:r>
            <a:endParaRPr lang="ru-RU" sz="225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50" dirty="0">
                <a:latin typeface="Bookman Old Style" panose="02050604050505020204" pitchFamily="18" charset="0"/>
              </a:rPr>
              <a:t>высотная </a:t>
            </a:r>
            <a:r>
              <a:rPr lang="ru-RU" sz="2250" dirty="0" smtClean="0">
                <a:latin typeface="Bookman Old Style" panose="02050604050505020204" pitchFamily="18" charset="0"/>
              </a:rPr>
              <a:t>отметка панелей: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50" dirty="0" smtClean="0">
                <a:latin typeface="Bookman Old Style" panose="02050604050505020204" pitchFamily="18" charset="0"/>
              </a:rPr>
              <a:t>верхняя - должна </a:t>
            </a:r>
            <a:r>
              <a:rPr lang="ru-RU" sz="2250" dirty="0">
                <a:latin typeface="Bookman Old Style" panose="02050604050505020204" pitchFamily="18" charset="0"/>
              </a:rPr>
              <a:t>совпадать с верхней высотной отметкой </a:t>
            </a:r>
            <a:r>
              <a:rPr lang="ru-RU" sz="2250" dirty="0" smtClean="0">
                <a:latin typeface="Bookman Old Style" panose="02050604050505020204" pitchFamily="18" charset="0"/>
              </a:rPr>
              <a:t>фриза</a:t>
            </a:r>
            <a:endParaRPr lang="ru-RU" sz="2250" dirty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50" dirty="0" smtClean="0">
                <a:latin typeface="Bookman Old Style" panose="02050604050505020204" pitchFamily="18" charset="0"/>
              </a:rPr>
              <a:t>нижняя - должна </a:t>
            </a:r>
            <a:r>
              <a:rPr lang="ru-RU" sz="2250" dirty="0">
                <a:latin typeface="Bookman Old Style" panose="02050604050505020204" pitchFamily="18" charset="0"/>
              </a:rPr>
              <a:t>достигать </a:t>
            </a:r>
            <a:r>
              <a:rPr lang="ru-RU" sz="2250" dirty="0" smtClean="0">
                <a:latin typeface="Bookman Old Style" panose="02050604050505020204" pitchFamily="18" charset="0"/>
              </a:rPr>
              <a:t>цоколя</a:t>
            </a:r>
          </a:p>
          <a:p>
            <a:r>
              <a:rPr lang="ru-RU" sz="2400" dirty="0">
                <a:solidFill>
                  <a:srgbClr val="C00000"/>
                </a:solidFill>
                <a:latin typeface="Bookman Old Style" panose="02050604050505020204" pitchFamily="18" charset="0"/>
              </a:rPr>
              <a:t>*с вертикальным и (или) горизонтальным расположением реек</a:t>
            </a:r>
            <a:endParaRPr lang="ru-RU" sz="2800" dirty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25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252520" cy="702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latin typeface="Bookman Old Style" panose="02050604050505020204" pitchFamily="18" charset="0"/>
              </a:rPr>
              <a:t>        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цветовому решению конструкций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 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элементов внешней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панели </a:t>
            </a:r>
            <a:r>
              <a:rPr lang="ru-RU" sz="2500" dirty="0">
                <a:latin typeface="Bookman Old Style" panose="02050604050505020204" pitchFamily="18" charset="0"/>
              </a:rPr>
              <a:t>для отделки фасада, оконные и дверные переплеты, наружные углы, декоративные стойки, вентиляционные решетки, цоколь, </a:t>
            </a:r>
            <a:r>
              <a:rPr lang="ru-RU" sz="2500" dirty="0" err="1">
                <a:latin typeface="Bookman Old Style" panose="02050604050505020204" pitchFamily="18" charset="0"/>
              </a:rPr>
              <a:t>роллетные</a:t>
            </a:r>
            <a:r>
              <a:rPr lang="ru-RU" sz="2500" dirty="0">
                <a:latin typeface="Bookman Old Style" panose="02050604050505020204" pitchFamily="18" charset="0"/>
              </a:rPr>
              <a:t> системы должны быть изготовлены в едином цвете: RAL 7037 (пыльно-серый), или RAL 8017 (шоколадно-коричневый), или RAL 7016 (</a:t>
            </a:r>
            <a:r>
              <a:rPr lang="ru-RU" sz="2500" dirty="0" err="1">
                <a:latin typeface="Bookman Old Style" panose="02050604050505020204" pitchFamily="18" charset="0"/>
              </a:rPr>
              <a:t>антрацитово</a:t>
            </a:r>
            <a:r>
              <a:rPr lang="ru-RU" sz="2500" dirty="0">
                <a:latin typeface="Bookman Old Style" panose="02050604050505020204" pitchFamily="18" charset="0"/>
              </a:rPr>
              <a:t>-серый</a:t>
            </a:r>
            <a:r>
              <a:rPr lang="ru-RU" sz="2500" dirty="0" smtClean="0">
                <a:latin typeface="Bookman Old Style" panose="02050604050505020204" pitchFamily="18" charset="0"/>
              </a:rPr>
              <a:t>)</a:t>
            </a:r>
            <a:endParaRPr lang="ru-RU" sz="25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декоративные </a:t>
            </a:r>
            <a:r>
              <a:rPr lang="ru-RU" sz="2500" dirty="0">
                <a:latin typeface="Bookman Old Style" panose="02050604050505020204" pitchFamily="18" charset="0"/>
              </a:rPr>
              <a:t>панели: RAL 9018 (</a:t>
            </a:r>
            <a:r>
              <a:rPr lang="ru-RU" sz="2500" dirty="0" err="1">
                <a:latin typeface="Bookman Old Style" panose="02050604050505020204" pitchFamily="18" charset="0"/>
              </a:rPr>
              <a:t>папирусно</a:t>
            </a:r>
            <a:r>
              <a:rPr lang="ru-RU" sz="2500" dirty="0">
                <a:latin typeface="Bookman Old Style" panose="02050604050505020204" pitchFamily="18" charset="0"/>
              </a:rPr>
              <a:t>-белый) или RAL 1015 (светлая слоновая кость</a:t>
            </a:r>
            <a:r>
              <a:rPr lang="ru-RU" sz="2500" dirty="0" smtClean="0">
                <a:latin typeface="Bookman Old Style" panose="02050604050505020204" pitchFamily="18" charset="0"/>
              </a:rPr>
              <a:t>)</a:t>
            </a:r>
            <a:endParaRPr lang="ru-RU" sz="25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типовой </a:t>
            </a:r>
            <a:r>
              <a:rPr lang="ru-RU" sz="2500" dirty="0">
                <a:latin typeface="Bookman Old Style" panose="02050604050505020204" pitchFamily="18" charset="0"/>
              </a:rPr>
              <a:t>знак: RAL 7016 (</a:t>
            </a:r>
            <a:r>
              <a:rPr lang="ru-RU" sz="2500" dirty="0" err="1">
                <a:latin typeface="Bookman Old Style" panose="02050604050505020204" pitchFamily="18" charset="0"/>
              </a:rPr>
              <a:t>антрацитово</a:t>
            </a:r>
            <a:r>
              <a:rPr lang="ru-RU" sz="2500" dirty="0">
                <a:latin typeface="Bookman Old Style" panose="02050604050505020204" pitchFamily="18" charset="0"/>
              </a:rPr>
              <a:t>-серый) или RAL 8017 (шоколадно-коричневый</a:t>
            </a:r>
            <a:r>
              <a:rPr lang="ru-RU" sz="2500" dirty="0" smtClean="0">
                <a:latin typeface="Bookman Old Style" panose="02050604050505020204" pitchFamily="18" charset="0"/>
              </a:rPr>
              <a:t>)</a:t>
            </a:r>
            <a:endParaRPr lang="ru-RU" sz="25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Bookman Old Style" panose="02050604050505020204" pitchFamily="18" charset="0"/>
              </a:rPr>
              <a:t>фриз</a:t>
            </a:r>
            <a:r>
              <a:rPr lang="ru-RU" sz="2500" dirty="0">
                <a:latin typeface="Bookman Old Style" panose="02050604050505020204" pitchFamily="18" charset="0"/>
              </a:rPr>
              <a:t>: RAL 7037 (пыльно-серый), или RAL 8017 (шоколадно-коричневый), или RAL 7016 (</a:t>
            </a:r>
            <a:r>
              <a:rPr lang="ru-RU" sz="2500" dirty="0" err="1">
                <a:latin typeface="Bookman Old Style" panose="02050604050505020204" pitchFamily="18" charset="0"/>
              </a:rPr>
              <a:t>антрацитово</a:t>
            </a:r>
            <a:r>
              <a:rPr lang="ru-RU" sz="2500" dirty="0">
                <a:latin typeface="Bookman Old Style" panose="02050604050505020204" pitchFamily="18" charset="0"/>
              </a:rPr>
              <a:t>-серый). Допускается индивидуальное цветовое </a:t>
            </a:r>
            <a:r>
              <a:rPr lang="ru-RU" sz="2500" dirty="0" smtClean="0">
                <a:latin typeface="Bookman Old Style" panose="02050604050505020204" pitchFamily="18" charset="0"/>
              </a:rPr>
              <a:t>решение</a:t>
            </a:r>
            <a:endParaRPr lang="ru-RU" sz="2500" dirty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25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496" y="0"/>
            <a:ext cx="9217024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latin typeface="Bookman Old Style" panose="02050604050505020204" pitchFamily="18" charset="0"/>
              </a:rPr>
              <a:t>        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Дополнительные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к типовым проектам 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шиномонтажей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pPr algn="ctr"/>
            <a:endParaRPr lang="ru-RU" sz="22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Bookman Old Style" panose="02050604050505020204" pitchFamily="18" charset="0"/>
              </a:rPr>
              <a:t>в </a:t>
            </a:r>
            <a:r>
              <a:rPr lang="ru-RU" sz="2200" dirty="0">
                <a:latin typeface="Bookman Old Style" panose="02050604050505020204" pitchFamily="18" charset="0"/>
              </a:rPr>
              <a:t>случае неровной поверхности размещение </a:t>
            </a:r>
            <a:r>
              <a:rPr lang="ru-RU" sz="2200" dirty="0" err="1">
                <a:latin typeface="Bookman Old Style" panose="02050604050505020204" pitchFamily="18" charset="0"/>
              </a:rPr>
              <a:t>шиномонтажа</a:t>
            </a:r>
            <a:r>
              <a:rPr lang="ru-RU" sz="2200" dirty="0">
                <a:latin typeface="Bookman Old Style" panose="02050604050505020204" pitchFamily="18" charset="0"/>
              </a:rPr>
              <a:t> должно предусматривать его размещение в ровной горизонтальной </a:t>
            </a:r>
            <a:r>
              <a:rPr lang="ru-RU" sz="2200" dirty="0" smtClean="0">
                <a:latin typeface="Bookman Old Style" panose="02050604050505020204" pitchFamily="18" charset="0"/>
              </a:rPr>
              <a:t>плоскости</a:t>
            </a:r>
            <a:endParaRPr lang="ru-RU" sz="22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err="1" smtClean="0">
                <a:latin typeface="Bookman Old Style" panose="02050604050505020204" pitchFamily="18" charset="0"/>
              </a:rPr>
              <a:t>роллетные</a:t>
            </a:r>
            <a:r>
              <a:rPr lang="ru-RU" sz="2200" dirty="0" smtClean="0">
                <a:latin typeface="Bookman Old Style" panose="02050604050505020204" pitchFamily="18" charset="0"/>
              </a:rPr>
              <a:t> </a:t>
            </a:r>
            <a:r>
              <a:rPr lang="ru-RU" sz="2200" dirty="0">
                <a:latin typeface="Bookman Old Style" panose="02050604050505020204" pitchFamily="18" charset="0"/>
              </a:rPr>
              <a:t>системы не должны перекрывать декоративные элементы внешней </a:t>
            </a:r>
            <a:r>
              <a:rPr lang="ru-RU" sz="2200" dirty="0" smtClean="0">
                <a:latin typeface="Bookman Old Style" panose="02050604050505020204" pitchFamily="18" charset="0"/>
              </a:rPr>
              <a:t>отделки</a:t>
            </a:r>
            <a:endParaRPr lang="ru-RU" sz="22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Bookman Old Style" panose="02050604050505020204" pitchFamily="18" charset="0"/>
              </a:rPr>
              <a:t>установка </a:t>
            </a:r>
            <a:r>
              <a:rPr lang="ru-RU" sz="2200" dirty="0">
                <a:latin typeface="Bookman Old Style" panose="02050604050505020204" pitchFamily="18" charset="0"/>
              </a:rPr>
              <a:t>кондиционера: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Bookman Old Style" panose="02050604050505020204" pitchFamily="18" charset="0"/>
              </a:rPr>
              <a:t>допускается </a:t>
            </a:r>
            <a:r>
              <a:rPr lang="ru-RU" sz="2200" dirty="0">
                <a:latin typeface="Bookman Old Style" panose="02050604050505020204" pitchFamily="18" charset="0"/>
              </a:rPr>
              <a:t>внешняя и внутренняя система </a:t>
            </a:r>
            <a:r>
              <a:rPr lang="ru-RU" sz="2200" dirty="0" smtClean="0">
                <a:latin typeface="Bookman Old Style" panose="02050604050505020204" pitchFamily="18" charset="0"/>
              </a:rPr>
              <a:t>кондиционирования</a:t>
            </a:r>
            <a:endParaRPr lang="ru-RU" sz="22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Bookman Old Style" panose="02050604050505020204" pitchFamily="18" charset="0"/>
              </a:rPr>
              <a:t>при </a:t>
            </a:r>
            <a:r>
              <a:rPr lang="ru-RU" sz="2200" dirty="0">
                <a:latin typeface="Bookman Old Style" panose="02050604050505020204" pitchFamily="18" charset="0"/>
              </a:rPr>
              <a:t>внешнем кондиционировании внешний блок кондиционера располагается на крыше (кровле) </a:t>
            </a:r>
            <a:r>
              <a:rPr lang="ru-RU" sz="2200" dirty="0" err="1" smtClean="0">
                <a:latin typeface="Bookman Old Style" panose="02050604050505020204" pitchFamily="18" charset="0"/>
              </a:rPr>
              <a:t>шиномонтажа</a:t>
            </a:r>
            <a:endParaRPr lang="ru-RU" sz="2200" dirty="0">
              <a:latin typeface="Bookman Old Style" panose="02050604050505020204" pitchFamily="18" charset="0"/>
            </a:endParaRPr>
          </a:p>
          <a:p>
            <a:pPr marL="541338" indent="-76200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Bookman Old Style" panose="02050604050505020204" pitchFamily="18" charset="0"/>
              </a:rPr>
              <a:t>высота его не </a:t>
            </a:r>
            <a:r>
              <a:rPr lang="ru-RU" sz="2200" dirty="0">
                <a:latin typeface="Bookman Old Style" panose="02050604050505020204" pitchFamily="18" charset="0"/>
              </a:rPr>
              <a:t>должна превышать высоту фриза, при отсутствии технической возможности </a:t>
            </a:r>
            <a:r>
              <a:rPr lang="ru-RU" sz="2200" dirty="0" smtClean="0">
                <a:latin typeface="Bookman Old Style" panose="02050604050505020204" pitchFamily="18" charset="0"/>
              </a:rPr>
              <a:t>- должен </a:t>
            </a:r>
            <a:r>
              <a:rPr lang="ru-RU" sz="2200" dirty="0">
                <a:latin typeface="Bookman Old Style" panose="02050604050505020204" pitchFamily="18" charset="0"/>
              </a:rPr>
              <a:t>быть размещен по центру крыши (кровли) с использованием маскирующего ограждения (экрана, решетки), соответствующего цвету панелей для отделки фасадов </a:t>
            </a:r>
            <a:r>
              <a:rPr lang="ru-RU" sz="2200" dirty="0" err="1">
                <a:latin typeface="Bookman Old Style" panose="02050604050505020204" pitchFamily="18" charset="0"/>
              </a:rPr>
              <a:t>шиномонтажа</a:t>
            </a:r>
            <a:r>
              <a:rPr lang="ru-RU" sz="2200" dirty="0">
                <a:latin typeface="Bookman Old Style" panose="02050604050505020204" pitchFamily="18" charset="0"/>
              </a:rPr>
              <a:t>, со скрытым отводом </a:t>
            </a:r>
            <a:r>
              <a:rPr lang="ru-RU" sz="2200" dirty="0" smtClean="0">
                <a:latin typeface="Bookman Old Style" panose="02050604050505020204" pitchFamily="18" charset="0"/>
              </a:rPr>
              <a:t>конденсата</a:t>
            </a:r>
            <a:endParaRPr lang="ru-RU" sz="2200" dirty="0"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496" y="0"/>
            <a:ext cx="9217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latin typeface="Bookman Old Style" panose="02050604050505020204" pitchFamily="18" charset="0"/>
              </a:rPr>
              <a:t>        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Примеры расположения конструкций, элементов внешней</a:t>
            </a:r>
          </a:p>
          <a:p>
            <a:pPr algn="ctr"/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отделки </a:t>
            </a:r>
            <a:r>
              <a:rPr lang="ru-RU" sz="30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шиномонтажа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2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00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496" y="0"/>
            <a:ext cx="92170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latin typeface="Bookman Old Style" panose="02050604050505020204" pitchFamily="18" charset="0"/>
              </a:rPr>
              <a:t>         </a:t>
            </a:r>
            <a:r>
              <a:rPr lang="ru-RU" sz="35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Цветовое решение конструкций и элементов </a:t>
            </a:r>
            <a:r>
              <a:rPr lang="ru-RU" sz="3500" dirty="0" err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шиномонтажей</a:t>
            </a:r>
            <a:endParaRPr lang="ru-RU" sz="35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Консультант Плюс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208912" cy="5118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3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98259"/>
              </p:ext>
            </p:extLst>
          </p:nvPr>
        </p:nvGraphicFramePr>
        <p:xfrm>
          <a:off x="251520" y="116632"/>
          <a:ext cx="8640960" cy="6635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75755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721597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Bookman Old Style" panose="02050604050505020204" pitchFamily="18" charset="0"/>
                        </a:rPr>
                        <a:t>Установлены </a:t>
                      </a:r>
                      <a:r>
                        <a:rPr lang="ru-RU" sz="2600" u="sng" dirty="0" smtClean="0">
                          <a:latin typeface="Bookman Old Style" panose="02050604050505020204" pitchFamily="18" charset="0"/>
                        </a:rPr>
                        <a:t>требовани</a:t>
                      </a:r>
                      <a:r>
                        <a:rPr lang="ru-RU" sz="2600" u="sng" baseline="0" dirty="0" smtClean="0">
                          <a:latin typeface="Bookman Old Style" panose="02050604050505020204" pitchFamily="18" charset="0"/>
                        </a:rPr>
                        <a:t>я к </a:t>
                      </a:r>
                      <a:r>
                        <a:rPr lang="ru-RU" sz="2600" b="1" u="sng" dirty="0" smtClean="0">
                          <a:latin typeface="Bookman Old Style" panose="02050604050505020204" pitchFamily="18" charset="0"/>
                        </a:rPr>
                        <a:t>типовым</a:t>
                      </a:r>
                      <a:r>
                        <a:rPr lang="ru-RU" sz="2600" u="sng" dirty="0" smtClean="0">
                          <a:latin typeface="Bookman Old Style" panose="02050604050505020204" pitchFamily="18" charset="0"/>
                        </a:rPr>
                        <a:t>  проектам</a:t>
                      </a:r>
                      <a:r>
                        <a:rPr lang="ru-RU" sz="2600" dirty="0" smtClean="0">
                          <a:latin typeface="Bookman Old Style" panose="02050604050505020204" pitchFamily="18" charset="0"/>
                        </a:rPr>
                        <a:t> для видов НТО:</a:t>
                      </a:r>
                    </a:p>
                    <a:p>
                      <a:pPr algn="l"/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"Киоск":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 "Печать", тип 1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"Киоск", тип 2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"Киоск", тип 3</a:t>
                      </a:r>
                    </a:p>
                    <a:p>
                      <a:pPr algn="l"/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"Павильон":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"Павильон", тип 1 "Павильон", тип 2</a:t>
                      </a:r>
                    </a:p>
                    <a:p>
                      <a:pPr algn="l"/>
                      <a:r>
                        <a:rPr lang="ru-RU" sz="25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"Палатка":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"Палатка", тип 1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"Палатка", тип 2</a:t>
                      </a:r>
                      <a:r>
                        <a:rPr lang="ru-RU" sz="2500" dirty="0" smtClean="0">
                          <a:latin typeface="Bookman Old Style" panose="02050604050505020204" pitchFamily="18" charset="0"/>
                        </a:rPr>
                        <a:t> </a:t>
                      </a:r>
                      <a:endParaRPr lang="ru-RU" sz="25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 smtClean="0">
                          <a:latin typeface="Bookman Old Style" panose="02050604050505020204" pitchFamily="18" charset="0"/>
                        </a:rPr>
                        <a:t>Установить </a:t>
                      </a:r>
                      <a:r>
                        <a:rPr lang="ru-RU" sz="2300" u="sng" dirty="0" smtClean="0">
                          <a:latin typeface="Bookman Old Style" panose="02050604050505020204" pitchFamily="18" charset="0"/>
                        </a:rPr>
                        <a:t>требовани</a:t>
                      </a:r>
                      <a:r>
                        <a:rPr lang="ru-RU" sz="2300" u="sng" baseline="0" dirty="0" smtClean="0">
                          <a:latin typeface="Bookman Old Style" panose="02050604050505020204" pitchFamily="18" charset="0"/>
                        </a:rPr>
                        <a:t>я к </a:t>
                      </a:r>
                      <a:r>
                        <a:rPr lang="ru-RU" sz="2300" b="1" u="sng" dirty="0" smtClean="0">
                          <a:latin typeface="Bookman Old Style" panose="02050604050505020204" pitchFamily="18" charset="0"/>
                        </a:rPr>
                        <a:t>типовым</a:t>
                      </a:r>
                      <a:r>
                        <a:rPr lang="ru-RU" sz="2300" u="sng" dirty="0" smtClean="0">
                          <a:latin typeface="Bookman Old Style" panose="02050604050505020204" pitchFamily="18" charset="0"/>
                        </a:rPr>
                        <a:t>  проектам </a:t>
                      </a:r>
                      <a:r>
                        <a:rPr lang="ru-RU" sz="2300" dirty="0" smtClean="0">
                          <a:latin typeface="Bookman Old Style" panose="02050604050505020204" pitchFamily="18" charset="0"/>
                        </a:rPr>
                        <a:t>для видов нестационарных объектов (далее – НО)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Киоск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b="1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Павильон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i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(за исключением павильона, используемого для оказания услуг мойки транспортных средств)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Отдельно стоящий торговый автомат </a:t>
                      </a:r>
                      <a:r>
                        <a:rPr lang="ru-RU" sz="2300" i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300" b="1" i="1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вендинговый</a:t>
                      </a:r>
                      <a:r>
                        <a:rPr lang="ru-RU" sz="2300" b="1" i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</a:t>
                      </a:r>
                      <a:r>
                        <a:rPr lang="ru-RU" sz="2300" i="1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 продаже питьевой воды (далее - </a:t>
                      </a:r>
                      <a:r>
                        <a:rPr lang="ru-RU" sz="23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вендинговый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автомат)</a:t>
                      </a:r>
                      <a:endParaRPr lang="ru-RU" sz="2300" dirty="0">
                        <a:solidFill>
                          <a:srgbClr val="C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6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496" y="0"/>
            <a:ext cx="9217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Дополнительные 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требования к НО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292" y="1412776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Bookman Old Style" panose="02050604050505020204" pitchFamily="18" charset="0"/>
              </a:rPr>
              <a:t>Не допускается использования в качестве ступеней к НО подтоварники, поддоны.</a:t>
            </a:r>
          </a:p>
          <a:p>
            <a:endParaRPr lang="ru-RU" sz="3000" dirty="0">
              <a:latin typeface="Bookman Old Style" panose="02050604050505020204" pitchFamily="18" charset="0"/>
            </a:endParaRPr>
          </a:p>
          <a:p>
            <a:endParaRPr lang="ru-RU" dirty="0" smtClean="0">
              <a:latin typeface="Bookman Old Style" panose="02050604050505020204" pitchFamily="18" charset="0"/>
            </a:endParaRPr>
          </a:p>
          <a:p>
            <a:endParaRPr lang="ru-RU" dirty="0">
              <a:latin typeface="Bookman Old Style" panose="02050604050505020204" pitchFamily="18" charset="0"/>
            </a:endParaRP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105835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Дата вступления в силу новых изменений в Правила: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3000" dirty="0" smtClean="0">
                <a:latin typeface="Bookman Old Style" panose="02050604050505020204" pitchFamily="18" charset="0"/>
              </a:rPr>
              <a:t>                 01 сентября 2025 г.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79556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892" y="1340768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Требования к вывескам, размещаемым на </a:t>
            </a: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НО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05459"/>
              </p:ext>
            </p:extLst>
          </p:nvPr>
        </p:nvGraphicFramePr>
        <p:xfrm>
          <a:off x="107504" y="121920"/>
          <a:ext cx="8928992" cy="668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44831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702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3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Вывеска: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состоит из графической и текстовой частей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текстовая часть в виде отдельно стоящих букв, объемных или плоскостных, световых или </a:t>
                      </a:r>
                      <a:r>
                        <a:rPr lang="ru-RU" sz="230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несветовых</a:t>
                      </a: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Размещение текстовой части: строго в границах фриза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3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Вывеска, размещаемая на НО: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состоит из графической </a:t>
                      </a:r>
                      <a:r>
                        <a:rPr lang="ru-RU" sz="22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 (или) </a:t>
                      </a:r>
                      <a:r>
                        <a:rPr lang="ru-RU" sz="22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текстовой частей.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Текстовая часть </a:t>
                      </a:r>
                      <a:r>
                        <a:rPr lang="ru-RU" sz="22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должна быть выполнена </a:t>
                      </a:r>
                      <a:r>
                        <a:rPr lang="ru-RU" sz="22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 виде отдельно стоящих букв, объемных или плоскостных.</a:t>
                      </a: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2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размещается строго в границах фриза </a:t>
                      </a:r>
                      <a:r>
                        <a:rPr lang="ru-RU" sz="22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 должна быть отцентрирована относительно нижней и верхней высотных отметок фриза,</a:t>
                      </a:r>
                      <a:r>
                        <a:rPr lang="ru-RU" sz="2250" kern="1200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за исключением палатки и </a:t>
                      </a:r>
                      <a:r>
                        <a:rPr lang="ru-RU" sz="225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вендингового</a:t>
                      </a:r>
                      <a:r>
                        <a:rPr lang="ru-RU" sz="22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автомата</a:t>
                      </a:r>
                      <a:endParaRPr lang="ru-RU" sz="2300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2680"/>
              </p:ext>
            </p:extLst>
          </p:nvPr>
        </p:nvGraphicFramePr>
        <p:xfrm>
          <a:off x="107504" y="-27384"/>
          <a:ext cx="8928992" cy="6903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73387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8953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3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3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высота текстовой части: не более 300 мм (для киоска), не более 500 мм (для павильона), не более 150 мм (для палатки) (2/3 высоты фриза</a:t>
                      </a:r>
                      <a:r>
                        <a:rPr lang="ru-RU" sz="23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5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15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15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Вывеска: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215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вендинговом</a:t>
                      </a: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автомате размещается строго в границах бака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палатке размещается в правом верхнем углу лицевой части чехла торгового прилавка (стола) со стороны главного фасада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Высота вывески: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ü"/>
                      </a:pPr>
                      <a:r>
                        <a:rPr lang="ru-RU" sz="21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НО, </a:t>
                      </a: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за исключением палатки и </a:t>
                      </a:r>
                      <a:r>
                        <a:rPr lang="ru-RU" sz="215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вендингового</a:t>
                      </a: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автомата,</a:t>
                      </a:r>
                      <a:r>
                        <a:rPr lang="ru-RU" sz="21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не должна быть более 2/3 высоты фриза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ü"/>
                      </a:pP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215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вендинговом</a:t>
                      </a: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автомате не должна быть более 0,5 м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ü"/>
                      </a:pPr>
                      <a:r>
                        <a:rPr lang="ru-RU" sz="21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палатке размещается вывеска шириной не более 0,3 м и высотой не более 0,4 м</a:t>
                      </a:r>
                      <a:endParaRPr lang="ru-RU" sz="215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5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823247"/>
              </p:ext>
            </p:extLst>
          </p:nvPr>
        </p:nvGraphicFramePr>
        <p:xfrm>
          <a:off x="107504" y="116632"/>
          <a:ext cx="8928992" cy="676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54805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769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7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7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Материал графической и текстовой частей: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пластик, дерево, металл</a:t>
                      </a:r>
                      <a:r>
                        <a:rPr lang="ru-RU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(для киоска, павильона)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установлен (для палатки)</a:t>
                      </a:r>
                      <a:endParaRPr lang="ru-RU" sz="27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7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algn="ctr"/>
                      <a:r>
                        <a:rPr lang="ru-RU" sz="27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Материал вывески на НО</a:t>
                      </a:r>
                      <a:r>
                        <a:rPr lang="ru-RU" sz="27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</a:t>
                      </a:r>
                      <a:endParaRPr lang="ru-RU" sz="27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за исключением </a:t>
                      </a:r>
                      <a:r>
                        <a:rPr lang="ru-RU" sz="27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вендингового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автомата и палатки: 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пластик, 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дерево, 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металл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27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вендинговых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автоматах: пленка или пластик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палатках определяется владельцем</a:t>
                      </a:r>
                      <a:endParaRPr lang="ru-RU" sz="21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6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823247"/>
              </p:ext>
            </p:extLst>
          </p:nvPr>
        </p:nvGraphicFramePr>
        <p:xfrm>
          <a:off x="107504" y="116632"/>
          <a:ext cx="8928992" cy="676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54805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7699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7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7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Материал графической и текстовой частей: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пластик, дерево, металл</a:t>
                      </a:r>
                      <a:r>
                        <a:rPr lang="ru-RU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(для киоска, павильона)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70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установлен (для палатки)</a:t>
                      </a:r>
                      <a:endParaRPr lang="ru-RU" sz="27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7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7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algn="ctr"/>
                      <a:r>
                        <a:rPr lang="ru-RU" sz="27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Материал вывески на НО</a:t>
                      </a:r>
                      <a:r>
                        <a:rPr lang="ru-RU" sz="27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</a:t>
                      </a:r>
                      <a:endParaRPr lang="ru-RU" sz="27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за исключением </a:t>
                      </a:r>
                      <a:r>
                        <a:rPr lang="ru-RU" sz="27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вендингового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автомата и палатки: 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пластик, 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дерево, 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или</a:t>
                      </a:r>
                      <a:r>
                        <a:rPr lang="ru-RU" sz="27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металл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27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вендинговых</a:t>
                      </a: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автоматах: пленка или пластик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7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палатках определяется владельцем</a:t>
                      </a:r>
                      <a:endParaRPr lang="ru-RU" sz="21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6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05098"/>
              </p:ext>
            </p:extLst>
          </p:nvPr>
        </p:nvGraphicFramePr>
        <p:xfrm>
          <a:off x="22984" y="0"/>
          <a:ext cx="9013512" cy="6772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897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83149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85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Колористическое решение текстовой и графической частей определяется владельцем НО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5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5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5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4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Цветовое решение текстовой части вывески на НО, за исключением палатки: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4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RAL 9001 (кремово-белый), или RAL 9003 (сигнальный белый), или RAL 9010 (белый)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45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Цвет вывески на палатках определяется владельцем.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4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Яркость вывески на НО - не более 2500 кд/м</a:t>
                      </a:r>
                      <a:r>
                        <a:rPr lang="ru-RU" sz="2450" kern="1200" baseline="300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без использования </a:t>
                      </a:r>
                      <a:r>
                        <a:rPr lang="ru-RU" sz="245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светодинамического</a:t>
                      </a:r>
                      <a:r>
                        <a:rPr lang="ru-RU" sz="245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(мерцающего) эффекта</a:t>
                      </a:r>
                      <a:endParaRPr lang="ru-RU" sz="245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2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84199"/>
              </p:ext>
            </p:extLst>
          </p:nvPr>
        </p:nvGraphicFramePr>
        <p:xfrm>
          <a:off x="22984" y="0"/>
          <a:ext cx="9013512" cy="6772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4800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83149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85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pPr algn="ctr"/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допускается:</a:t>
                      </a:r>
                    </a:p>
                    <a:p>
                      <a:pPr marL="0" indent="12700">
                        <a:buFont typeface="Wingdings" panose="05000000000000000000" pitchFamily="2" charset="2"/>
                        <a:buChar char="q"/>
                      </a:pP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размещать вывеску: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ü"/>
                      </a:pP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киосках, павильонах, </a:t>
                      </a:r>
                      <a:r>
                        <a:rPr lang="ru-RU" sz="23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шиномонтажах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путем непосредственного нанесения на поверхность графического и (или) текстового изображения (методом покраски и тому подобными методами)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ü"/>
                      </a:pP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НО с помощью проектора(</a:t>
                      </a:r>
                      <a:r>
                        <a:rPr lang="ru-RU" sz="23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ов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), демонстрации постера(</a:t>
                      </a:r>
                      <a:r>
                        <a:rPr lang="ru-RU" sz="23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ов</a:t>
                      </a:r>
                      <a:r>
                        <a:rPr lang="ru-RU" sz="23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) на динамических системах смены изображений или с помощью изображения, демонстрируемого на электронных носителях (экранах (телевизорах), бегущей строке и иных подобных носителях)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8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474195"/>
              </p:ext>
            </p:extLst>
          </p:nvPr>
        </p:nvGraphicFramePr>
        <p:xfrm>
          <a:off x="22984" y="0"/>
          <a:ext cx="9013512" cy="670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4840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43794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681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pPr algn="ctr"/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r>
                        <a:rPr lang="ru-RU" sz="25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допускается:</a:t>
                      </a:r>
                    </a:p>
                    <a:p>
                      <a:pPr marL="0" indent="12700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полная или частичная замена остекления на НО (оконных и дверных блоков), иных остекленных частей на НО электронными носителями-экранами (телевизорами), световыми коробами</a:t>
                      </a:r>
                    </a:p>
                    <a:p>
                      <a:pPr marL="0" indent="12700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полное или частичное перекрытие (закрытие) оконных и дверных блоков вывесками, а также окраска и (или) покрытие декоративными пленками поверхности остекления (оконных и дверных блоков)</a:t>
                      </a:r>
                      <a:endParaRPr lang="ru-RU" sz="2400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34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0192"/>
              </p:ext>
            </p:extLst>
          </p:nvPr>
        </p:nvGraphicFramePr>
        <p:xfrm>
          <a:off x="179512" y="163171"/>
          <a:ext cx="8856984" cy="6609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70018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38696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88931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6950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pPr algn="ctr"/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6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допускается:</a:t>
                      </a:r>
                    </a:p>
                    <a:p>
                      <a:pPr marL="0" indent="12700">
                        <a:buFont typeface="Wingdings" panose="05000000000000000000" pitchFamily="2" charset="2"/>
                        <a:buChar char="q"/>
                      </a:pPr>
                      <a:r>
                        <a:rPr lang="ru-RU" sz="26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размещение вывесок с внутренней стороны оконных и дверных блоков на НО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45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2276872"/>
            <a:ext cx="8928992" cy="1002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000"/>
              </a:lnSpc>
            </a:pP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Размеры НО</a:t>
            </a:r>
            <a:endParaRPr lang="ru-RU" sz="6000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100"/>
              </a:lnSpc>
            </a:pPr>
            <a:endParaRPr lang="ru-RU" sz="3500" b="1" dirty="0">
              <a:solidFill>
                <a:srgbClr val="0070C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2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63254"/>
              </p:ext>
            </p:extLst>
          </p:nvPr>
        </p:nvGraphicFramePr>
        <p:xfrm>
          <a:off x="22984" y="0"/>
          <a:ext cx="9013512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4840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83149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8582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pPr algn="ctr"/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Допускается размещение информации о наименовании организации (ИП), профиле деятельности, виде реализуемых товаров (услуг), наименовании (фирменное наименование, коммерческое обозначение, изображение товарного знака, знака обслуживания), месте нахождения (адресе) и режиме работы:</a:t>
                      </a:r>
                    </a:p>
                    <a:p>
                      <a:pPr marL="0" indent="12700">
                        <a:buFont typeface="Wingdings" panose="05000000000000000000" pitchFamily="2" charset="2"/>
                        <a:buChar char="q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информационной табличке из декоративной пленки, размещенной на остеклении оконного блока киоска или остеклении дверного блока павильона или </a:t>
                      </a:r>
                      <a:r>
                        <a:rPr lang="ru-RU" sz="24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шиномонтажа</a:t>
                      </a:r>
                      <a:endParaRPr lang="ru-RU" sz="2400" kern="1200" dirty="0" smtClean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6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028979"/>
              </p:ext>
            </p:extLst>
          </p:nvPr>
        </p:nvGraphicFramePr>
        <p:xfrm>
          <a:off x="179512" y="100885"/>
          <a:ext cx="8856984" cy="6671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898653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57573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типов "Киоск", "Павильон», «Палатка</a:t>
                      </a:r>
                    </a:p>
                    <a:p>
                      <a:pPr algn="ctr"/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5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Требования для</a:t>
                      </a:r>
                      <a:r>
                        <a:rPr lang="ru-RU" sz="24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всех НО:</a:t>
                      </a:r>
                    </a:p>
                    <a:p>
                      <a:pPr marL="0" indent="12700">
                        <a:buFont typeface="Wingdings" panose="05000000000000000000" pitchFamily="2" charset="2"/>
                        <a:buChar char="q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информационной панели </a:t>
                      </a:r>
                      <a:r>
                        <a:rPr lang="ru-RU" sz="2400" kern="1200" dirty="0" err="1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вендингового</a:t>
                      </a: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автомата,</a:t>
                      </a:r>
                    </a:p>
                    <a:p>
                      <a:pPr marL="0" indent="12700">
                        <a:buFont typeface="Wingdings" panose="05000000000000000000" pitchFamily="2" charset="2"/>
                        <a:buChar char="q"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 виде информационной таблички на торговом прилавке (столе)</a:t>
                      </a:r>
                      <a:endParaRPr lang="ru-RU" sz="2400" kern="1200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79911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Контакты: </a:t>
            </a:r>
          </a:p>
          <a:p>
            <a:r>
              <a:rPr lang="ru-RU" sz="3000" dirty="0">
                <a:latin typeface="Bookman Old Style" panose="02050604050505020204" pitchFamily="18" charset="0"/>
              </a:rPr>
              <a:t>Отдел развития предпринимательства и экономического анализа управления по развитию агропромышленного комплекса и предпринимательства администрации Пермского муниципального округа Пермского края </a:t>
            </a:r>
          </a:p>
          <a:p>
            <a:endParaRPr lang="ru-RU" sz="3000" dirty="0"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Bookman Old Style" panose="02050604050505020204" pitchFamily="18" charset="0"/>
              </a:rPr>
              <a:t>адрес: г. Пермь, ул. 2-я </a:t>
            </a:r>
            <a:r>
              <a:rPr lang="ru-RU" sz="3000" dirty="0" err="1">
                <a:latin typeface="Bookman Old Style" panose="02050604050505020204" pitchFamily="18" charset="0"/>
              </a:rPr>
              <a:t>Казанцевская</a:t>
            </a:r>
            <a:r>
              <a:rPr lang="ru-RU" sz="3000" dirty="0">
                <a:latin typeface="Bookman Old Style" panose="02050604050505020204" pitchFamily="18" charset="0"/>
              </a:rPr>
              <a:t>, д. 7, офис 206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Bookman Old Style" panose="02050604050505020204" pitchFamily="18" charset="0"/>
              </a:rPr>
              <a:t>телефон: 8 (342) 214 26 55,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000" dirty="0">
                <a:latin typeface="Bookman Old Style" panose="02050604050505020204" pitchFamily="18" charset="0"/>
              </a:rPr>
              <a:t>электронная почта: 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torgot</a:t>
            </a:r>
            <a:r>
              <a:rPr lang="ru-RU" sz="3000" u="sng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@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permsky</a:t>
            </a:r>
            <a:r>
              <a:rPr lang="ru-RU" sz="3000" u="sng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.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permkrai</a:t>
            </a:r>
            <a:r>
              <a:rPr lang="ru-RU" sz="3000" u="sng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.</a:t>
            </a:r>
            <a:r>
              <a:rPr lang="en-US" sz="3000" u="sng" dirty="0" err="1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ru</a:t>
            </a:r>
            <a:endParaRPr lang="ru-RU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060848"/>
            <a:ext cx="8098159" cy="1500187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Спасибо за внимание!</a:t>
            </a:r>
            <a:endParaRPr lang="ru-RU" sz="50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" y="-18256"/>
            <a:ext cx="724196" cy="106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121756"/>
              </p:ext>
            </p:extLst>
          </p:nvPr>
        </p:nvGraphicFramePr>
        <p:xfrm>
          <a:off x="107504" y="188640"/>
          <a:ext cx="8928992" cy="5182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930931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41096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1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Параметры</a:t>
                      </a:r>
                      <a:r>
                        <a:rPr lang="en-US" sz="21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1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21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1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"Киоску":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 "Печать", тип 1 - площадь 6 кв. м (длина - 3,0 м, ширина - 2,0 м, высота - 2,6 м); площадь 9 кв. м (длина - 3,6 м, ширина - 2,5 м, высота - 2,6 м),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"Киоск", тип 2 - площадь 6 кв. м (длина - 3,0 м, ширина - 2,0 м, высота - 2,6 м),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"Киоск", тип 3 - площадь 9 кв. м (длина - 3,6 м, ширина - 2,5 м, высота - 2,6 м)</a:t>
                      </a:r>
                      <a:endParaRPr lang="ru-RU" sz="21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Размеры киосков: </a:t>
                      </a:r>
                      <a:endParaRPr lang="en-US" sz="23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длина - от 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2,7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 до 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4,0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ширина - от 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1,8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 до 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3,3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 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высота - </a:t>
                      </a:r>
                      <a:r>
                        <a:rPr lang="ru-RU" sz="2200" b="1" u="sng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более </a:t>
                      </a:r>
                      <a:r>
                        <a:rPr lang="ru-RU" sz="2200" b="1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</a:t>
                      </a:r>
                    </a:p>
                    <a:p>
                      <a:pPr algn="l"/>
                      <a:endParaRPr lang="ru-RU" sz="2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5419145"/>
            <a:ext cx="8928992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</a:pPr>
            <a:r>
              <a:rPr lang="ru-RU" sz="2100" dirty="0" smtClean="0">
                <a:latin typeface="Bookman Old Style" panose="02050604050505020204" pitchFamily="18" charset="0"/>
              </a:rPr>
              <a:t>Для сравнения: в Правилах благоустройства г. Перми, утвержденных решением Пермской городской Думы от 15 декабря 2020 г. № 277 (далее – Правила </a:t>
            </a:r>
            <a:br>
              <a:rPr lang="ru-RU" sz="2100" dirty="0" smtClean="0">
                <a:latin typeface="Bookman Old Style" panose="02050604050505020204" pitchFamily="18" charset="0"/>
              </a:rPr>
            </a:br>
            <a:r>
              <a:rPr lang="ru-RU" sz="2100" dirty="0" smtClean="0">
                <a:latin typeface="Bookman Old Style" panose="02050604050505020204" pitchFamily="18" charset="0"/>
              </a:rPr>
              <a:t>благоустройства г. Перми)</a:t>
            </a:r>
            <a:r>
              <a:rPr lang="ru-RU" sz="21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: длина </a:t>
            </a:r>
            <a:r>
              <a:rPr lang="ru-RU" sz="2100" dirty="0">
                <a:solidFill>
                  <a:schemeClr val="dk1"/>
                </a:solidFill>
                <a:latin typeface="Bookman Old Style" panose="02050604050505020204" pitchFamily="18" charset="0"/>
              </a:rPr>
              <a:t>- от 2,7 м до 4,0 м, ширина - от 1,8 м до 3,3 м, высота - не более 3 </a:t>
            </a:r>
            <a:r>
              <a:rPr lang="ru-RU" sz="21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м</a:t>
            </a:r>
            <a:endParaRPr lang="ru-RU" sz="3500" b="1" dirty="0">
              <a:solidFill>
                <a:srgbClr val="0070C0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74593"/>
              </p:ext>
            </p:extLst>
          </p:nvPr>
        </p:nvGraphicFramePr>
        <p:xfrm>
          <a:off x="107504" y="188640"/>
          <a:ext cx="8928992" cy="4968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937157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4031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Параметры</a:t>
                      </a:r>
                      <a:r>
                        <a:rPr lang="en-US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"Павильону":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"Павильон", тип 1 - площадь 30 кв. м (длина - 7,5 м, ширина - 4,0 м, высота - 3,2 м)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"Павильон", тип 2 - площадь 28 кв. м (длина - 7,0 м, ширина - 4,0 м, высота - 3,2 м)</a:t>
                      </a:r>
                      <a:endParaRPr lang="ru-RU" sz="25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Размеры павильонов: </a:t>
                      </a:r>
                      <a:endParaRPr lang="en-US" sz="25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158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5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длина - от </a:t>
                      </a:r>
                      <a:r>
                        <a:rPr lang="ru-RU" sz="2200" b="1" u="sng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6,3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 до </a:t>
                      </a:r>
                      <a:r>
                        <a:rPr lang="ru-RU" sz="2200" b="1" u="sng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2200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 </a:t>
                      </a:r>
                    </a:p>
                    <a:p>
                      <a:pPr marL="0" marR="0" lvl="0" indent="158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ширина - от </a:t>
                      </a:r>
                      <a:r>
                        <a:rPr lang="ru-RU" sz="2200" b="1" u="sng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3,6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 до </a:t>
                      </a:r>
                      <a:r>
                        <a:rPr lang="ru-RU" sz="2200" b="1" u="sng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4,4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м </a:t>
                      </a:r>
                    </a:p>
                    <a:p>
                      <a:pPr marL="0" marR="0" lvl="0" indent="158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высота - </a:t>
                      </a:r>
                      <a:r>
                        <a:rPr lang="ru-RU" sz="2200" b="1" u="sng" kern="12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более 3,5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</a:t>
                      </a:r>
                    </a:p>
                    <a:p>
                      <a:pPr marL="0" indent="15875" algn="l"/>
                      <a:endParaRPr lang="ru-RU" sz="25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3804" y="5301208"/>
            <a:ext cx="89289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Bookman Old Style" panose="02050604050505020204" pitchFamily="18" charset="0"/>
              </a:rPr>
              <a:t>Для сравнения: </a:t>
            </a:r>
          </a:p>
          <a:p>
            <a:r>
              <a:rPr lang="ru-RU" sz="2200" dirty="0" smtClean="0">
                <a:latin typeface="Bookman Old Style" panose="02050604050505020204" pitchFamily="18" charset="0"/>
              </a:rPr>
              <a:t>в Правилах благоустройства г. Перми</a:t>
            </a:r>
            <a:r>
              <a:rPr lang="ru-RU" sz="22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: длина - от </a:t>
            </a:r>
            <a:r>
              <a:rPr lang="ru-RU" sz="2200" dirty="0">
                <a:solidFill>
                  <a:schemeClr val="dk1"/>
                </a:solidFill>
                <a:latin typeface="Bookman Old Style" panose="02050604050505020204" pitchFamily="18" charset="0"/>
              </a:rPr>
              <a:t>6,3 м до </a:t>
            </a:r>
            <a:r>
              <a:rPr lang="ru-RU" sz="22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/>
            </a:r>
            <a:br>
              <a:rPr lang="ru-RU" sz="22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</a:br>
            <a:r>
              <a:rPr lang="ru-RU" sz="22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8,3 </a:t>
            </a:r>
            <a:r>
              <a:rPr lang="ru-RU" sz="2200" dirty="0">
                <a:solidFill>
                  <a:schemeClr val="dk1"/>
                </a:solidFill>
                <a:latin typeface="Bookman Old Style" panose="02050604050505020204" pitchFamily="18" charset="0"/>
              </a:rPr>
              <a:t>м, ширина - от 3,6 м до 4,4 м, высота - не более 3,5 м.</a:t>
            </a:r>
            <a:endParaRPr lang="ru-RU" sz="2200" dirty="0">
              <a:solidFill>
                <a:schemeClr val="dk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724196" cy="106174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9395"/>
              </p:ext>
            </p:extLst>
          </p:nvPr>
        </p:nvGraphicFramePr>
        <p:xfrm>
          <a:off x="179512" y="44624"/>
          <a:ext cx="8928992" cy="60019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3359039112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525285802"/>
                    </a:ext>
                  </a:extLst>
                </a:gridCol>
              </a:tblGrid>
              <a:tr h="937157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Действующая </a:t>
                      </a:r>
                    </a:p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редакция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Bookman Old Style" panose="02050604050505020204" pitchFamily="18" charset="0"/>
                        </a:rPr>
                        <a:t>Предложения</a:t>
                      </a:r>
                      <a:endParaRPr lang="ru-RU" sz="27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950154"/>
                  </a:ext>
                </a:extLst>
              </a:tr>
              <a:tr h="403139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Параметры</a:t>
                      </a:r>
                      <a:r>
                        <a:rPr lang="en-US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250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5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"Палатке":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"Палатка", тип 1 - площадь 6 кв. м (длина - 3,0 м, ширина – </a:t>
                      </a:r>
                      <a:b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</a:b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2,0 м, высота в коньке - 2,2 м)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Char char="q"/>
                      </a:pP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"Палатка", тип 2 - площадь 9 кв. м (длина - 3,0 м, ширина – </a:t>
                      </a:r>
                      <a:b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</a:br>
                      <a:r>
                        <a:rPr lang="ru-RU" sz="250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3,0 м, высота в коньке - 2,2 м)</a:t>
                      </a:r>
                      <a:endParaRPr lang="ru-RU" sz="250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u="sng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Размеры палаток: </a:t>
                      </a:r>
                      <a:endParaRPr lang="en-US" sz="2300" u="sng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длина – </a:t>
                      </a:r>
                      <a:r>
                        <a:rPr lang="ru-RU" sz="2300" b="0" u="none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от </a:t>
                      </a:r>
                      <a:r>
                        <a:rPr lang="ru-RU" sz="2300" b="1" u="sng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2,7 </a:t>
                      </a: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м до </a:t>
                      </a:r>
                      <a:r>
                        <a:rPr lang="ru-RU" sz="2300" b="1" u="sng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3,3</a:t>
                      </a: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 м </a:t>
                      </a: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ширина - от </a:t>
                      </a:r>
                      <a:r>
                        <a:rPr lang="ru-RU" sz="2300" b="1" u="sng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1,8</a:t>
                      </a: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 м до </a:t>
                      </a:r>
                      <a:r>
                        <a:rPr lang="ru-RU" sz="2300" b="1" u="sng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3,3</a:t>
                      </a: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 м </a:t>
                      </a: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высота - </a:t>
                      </a:r>
                      <a:r>
                        <a:rPr lang="ru-RU" sz="2300" b="1" u="sng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не более 2,2 </a:t>
                      </a:r>
                      <a:r>
                        <a:rPr lang="ru-RU" sz="2300" dirty="0" smtClean="0">
                          <a:solidFill>
                            <a:schemeClr val="dk1"/>
                          </a:solidFill>
                          <a:latin typeface="Bookman Old Style" panose="02050604050505020204" pitchFamily="18" charset="0"/>
                        </a:rPr>
                        <a:t>м,</a:t>
                      </a: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30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за исключением</a:t>
                      </a:r>
                      <a:r>
                        <a:rPr lang="ru-RU" sz="2300" baseline="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 размеров палаток, устанавливаемых на период проведения массовых мероприятий, ярмарок, размеры которых согласовываются с администрацией Пермского муниципального округа в порядке, установленном нормативным правовым актом администрации округа</a:t>
                      </a:r>
                      <a:r>
                        <a:rPr lang="ru-RU" sz="2500" baseline="0" dirty="0" smtClean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30551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6093296"/>
            <a:ext cx="8928992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ru-RU" sz="2000" dirty="0" smtClean="0">
                <a:latin typeface="Bookman Old Style" panose="02050604050505020204" pitchFamily="18" charset="0"/>
              </a:rPr>
              <a:t>Для сравнения: в Правилах благоустройства г. Перми</a:t>
            </a:r>
            <a:r>
              <a:rPr lang="ru-RU" sz="20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: длина - от </a:t>
            </a:r>
            <a:r>
              <a:rPr lang="ru-RU" sz="2000" dirty="0">
                <a:solidFill>
                  <a:schemeClr val="dk1"/>
                </a:solidFill>
                <a:latin typeface="Bookman Old Style" panose="02050604050505020204" pitchFamily="18" charset="0"/>
              </a:rPr>
              <a:t>2,7 </a:t>
            </a:r>
            <a:r>
              <a:rPr lang="ru-RU" sz="20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м </a:t>
            </a:r>
            <a:r>
              <a:rPr lang="ru-RU" sz="2000" dirty="0">
                <a:solidFill>
                  <a:schemeClr val="dk1"/>
                </a:solidFill>
                <a:latin typeface="Bookman Old Style" panose="02050604050505020204" pitchFamily="18" charset="0"/>
              </a:rPr>
              <a:t>до 3,3 м, ширина - от 1,8 м до 3,3 м, высота - не более </a:t>
            </a:r>
            <a:r>
              <a:rPr lang="ru-RU" sz="20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2,2 </a:t>
            </a:r>
            <a:r>
              <a:rPr lang="ru-RU" sz="2000" dirty="0">
                <a:solidFill>
                  <a:schemeClr val="dk1"/>
                </a:solidFill>
                <a:latin typeface="Bookman Old Style" panose="02050604050505020204" pitchFamily="18" charset="0"/>
              </a:rPr>
              <a:t>м</a:t>
            </a:r>
            <a:r>
              <a:rPr lang="ru-RU" sz="2000" dirty="0" smtClean="0">
                <a:solidFill>
                  <a:schemeClr val="dk1"/>
                </a:solidFill>
                <a:latin typeface="Bookman Old Style" panose="02050604050505020204" pitchFamily="18" charset="0"/>
              </a:rPr>
              <a:t>.</a:t>
            </a:r>
            <a:endParaRPr lang="ru-RU" sz="2000" dirty="0">
              <a:solidFill>
                <a:schemeClr val="dk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19405</TotalTime>
  <Words>4037</Words>
  <Application>Microsoft Office PowerPoint</Application>
  <PresentationFormat>Экран (4:3)</PresentationFormat>
  <Paragraphs>519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9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torg-1</dc:creator>
  <cp:lastModifiedBy>Татьяна</cp:lastModifiedBy>
  <cp:revision>288</cp:revision>
  <cp:lastPrinted>2024-08-27T07:57:01Z</cp:lastPrinted>
  <dcterms:created xsi:type="dcterms:W3CDTF">2018-02-09T09:00:15Z</dcterms:created>
  <dcterms:modified xsi:type="dcterms:W3CDTF">2024-08-27T08:02:58Z</dcterms:modified>
</cp:coreProperties>
</file>